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Lst>
  <p:sldSz cy="5715000" cx="9144000"/>
  <p:notesSz cx="6858000" cy="9144000"/>
  <p:embeddedFontLst>
    <p:embeddedFont>
      <p:font typeface="Ubuntu"/>
      <p:regular r:id="rId11"/>
      <p:bold r:id="rId12"/>
      <p:italic r:id="rId13"/>
      <p:boldItalic r:id="rId1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80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Ubuntu-regular.fntdata"/><Relationship Id="rId10" Type="http://schemas.openxmlformats.org/officeDocument/2006/relationships/slide" Target="slides/slide5.xml"/><Relationship Id="rId13" Type="http://schemas.openxmlformats.org/officeDocument/2006/relationships/font" Target="fonts/Ubuntu-italic.fntdata"/><Relationship Id="rId12" Type="http://schemas.openxmlformats.org/officeDocument/2006/relationships/font" Target="fonts/Ubuntu-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font" Target="fonts/Ubuntu-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686104"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greenschoolyards.org/ar-tool"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cd1e901b9a_1_9:notes"/>
          <p:cNvSpPr/>
          <p:nvPr>
            <p:ph idx="2" type="sldImg"/>
          </p:nvPr>
        </p:nvSpPr>
        <p:spPr>
          <a:xfrm>
            <a:off x="686104"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cd1e901b9a_1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cd1e901b9a_1_14:notes"/>
          <p:cNvSpPr/>
          <p:nvPr>
            <p:ph idx="2" type="sldImg"/>
          </p:nvPr>
        </p:nvSpPr>
        <p:spPr>
          <a:xfrm>
            <a:off x="686104"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cd1e901b9a_1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d8a916adc4_4_5:notes"/>
          <p:cNvSpPr/>
          <p:nvPr>
            <p:ph idx="2" type="sldImg"/>
          </p:nvPr>
        </p:nvSpPr>
        <p:spPr>
          <a:xfrm>
            <a:off x="686104"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d8a916adc4_4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ce3d3eee76_0_118:notes"/>
          <p:cNvSpPr/>
          <p:nvPr>
            <p:ph idx="2" type="sldImg"/>
          </p:nvPr>
        </p:nvSpPr>
        <p:spPr>
          <a:xfrm>
            <a:off x="686104"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ce3d3eee76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FF0000"/>
                </a:solidFill>
              </a:rPr>
              <a:t>Directions:</a:t>
            </a:r>
            <a:endParaRPr sz="1200">
              <a:solidFill>
                <a:srgbClr val="FF0000"/>
              </a:solidFill>
            </a:endParaRPr>
          </a:p>
          <a:p>
            <a:pPr indent="0" lvl="0" marL="0" rtl="0" algn="l">
              <a:spcBef>
                <a:spcPts val="0"/>
              </a:spcBef>
              <a:spcAft>
                <a:spcPts val="0"/>
              </a:spcAft>
              <a:buNone/>
            </a:pPr>
            <a:r>
              <a:t/>
            </a:r>
            <a:endParaRPr sz="1200">
              <a:solidFill>
                <a:srgbClr val="FF0000"/>
              </a:solidFill>
            </a:endParaRPr>
          </a:p>
          <a:p>
            <a:pPr indent="-304800" lvl="0" marL="457200" rtl="0" algn="l">
              <a:spcBef>
                <a:spcPts val="0"/>
              </a:spcBef>
              <a:spcAft>
                <a:spcPts val="0"/>
              </a:spcAft>
              <a:buClr>
                <a:srgbClr val="FF0000"/>
              </a:buClr>
              <a:buSzPts val="1200"/>
              <a:buAutoNum type="arabicParenR"/>
            </a:pPr>
            <a:r>
              <a:rPr lang="en" sz="1200">
                <a:solidFill>
                  <a:srgbClr val="FF0000"/>
                </a:solidFill>
              </a:rPr>
              <a:t>Add aerial image of school campus from Google Maps.</a:t>
            </a:r>
            <a:endParaRPr sz="1200">
              <a:solidFill>
                <a:srgbClr val="FF0000"/>
              </a:solidFill>
            </a:endParaRPr>
          </a:p>
          <a:p>
            <a:pPr indent="-304800" lvl="0" marL="457200" rtl="0" algn="l">
              <a:spcBef>
                <a:spcPts val="0"/>
              </a:spcBef>
              <a:spcAft>
                <a:spcPts val="0"/>
              </a:spcAft>
              <a:buClr>
                <a:srgbClr val="FF0000"/>
              </a:buClr>
              <a:buSzPts val="1200"/>
              <a:buAutoNum type="arabicParenR"/>
            </a:pPr>
            <a:r>
              <a:rPr lang="en" sz="1200">
                <a:solidFill>
                  <a:srgbClr val="FF0000"/>
                </a:solidFill>
              </a:rPr>
              <a:t>Add images (e.g. photos of the school grounds you have taken, </a:t>
            </a:r>
            <a:r>
              <a:rPr lang="en" sz="1200" u="sng">
                <a:solidFill>
                  <a:srgbClr val="0097A7"/>
                </a:solidFill>
                <a:hlinkClick r:id="rId2">
                  <a:extLst>
                    <a:ext uri="{A12FA001-AC4F-418D-AE19-62706E023703}">
                      <ahyp:hlinkClr val="tx"/>
                    </a:ext>
                  </a:extLst>
                </a:hlinkClick>
              </a:rPr>
              <a:t>Augmented Reality Visualizer</a:t>
            </a:r>
            <a:r>
              <a:rPr lang="en" sz="1200">
                <a:solidFill>
                  <a:srgbClr val="FF0000"/>
                </a:solidFill>
              </a:rPr>
              <a:t> images you created, or images from Google Street View) that highlight the outdoor learning opportunities. Use lines, arrows, or numbers to point to or reference each location on the aerial photo of the campus.</a:t>
            </a:r>
            <a:endParaRPr sz="1200">
              <a:solidFill>
                <a:srgbClr val="FF0000"/>
              </a:solidFill>
            </a:endParaRPr>
          </a:p>
          <a:p>
            <a:pPr indent="-304800" lvl="0" marL="457200" rtl="0" algn="l">
              <a:spcBef>
                <a:spcPts val="0"/>
              </a:spcBef>
              <a:spcAft>
                <a:spcPts val="0"/>
              </a:spcAft>
              <a:buClr>
                <a:srgbClr val="FF0000"/>
              </a:buClr>
              <a:buSzPts val="1200"/>
              <a:buAutoNum type="arabicParenR"/>
            </a:pPr>
            <a:r>
              <a:rPr lang="en" sz="1200">
                <a:solidFill>
                  <a:srgbClr val="FF0000"/>
                </a:solidFill>
              </a:rPr>
              <a:t>Add descriptive text for each outdoor learning opportunity. </a:t>
            </a:r>
            <a:endParaRPr sz="1200">
              <a:solidFill>
                <a:srgbClr val="FF0000"/>
              </a:solidFill>
            </a:endParaRPr>
          </a:p>
          <a:p>
            <a:pPr indent="-304800" lvl="0" marL="457200" rtl="0" algn="l">
              <a:spcBef>
                <a:spcPts val="0"/>
              </a:spcBef>
              <a:spcAft>
                <a:spcPts val="0"/>
              </a:spcAft>
              <a:buClr>
                <a:srgbClr val="FF0000"/>
              </a:buClr>
              <a:buSzPts val="1200"/>
              <a:buAutoNum type="arabicParenR"/>
            </a:pPr>
            <a:r>
              <a:rPr lang="en" sz="1200">
                <a:solidFill>
                  <a:srgbClr val="FF0000"/>
                </a:solidFill>
              </a:rPr>
              <a:t>Use more than one slide if needed.</a:t>
            </a:r>
            <a:endParaRPr sz="1200">
              <a:solidFill>
                <a:srgbClr val="FF0000"/>
              </a:solidFill>
            </a:endParaRPr>
          </a:p>
          <a:p>
            <a:pPr indent="-304800" lvl="0" marL="457200" rtl="0" algn="l">
              <a:spcBef>
                <a:spcPts val="0"/>
              </a:spcBef>
              <a:spcAft>
                <a:spcPts val="0"/>
              </a:spcAft>
              <a:buClr>
                <a:srgbClr val="FF0000"/>
              </a:buClr>
              <a:buSzPts val="1200"/>
              <a:buAutoNum type="arabicParenR"/>
            </a:pPr>
            <a:r>
              <a:rPr lang="en" sz="1200">
                <a:solidFill>
                  <a:srgbClr val="FF0000"/>
                </a:solidFill>
              </a:rPr>
              <a:t>Remember to get feedback and incorporate suggestions from the school community.</a:t>
            </a:r>
            <a:endParaRPr sz="1200">
              <a:solidFill>
                <a:srgbClr val="FF0000"/>
              </a:solidFill>
            </a:endParaRPr>
          </a:p>
          <a:p>
            <a:pPr indent="0" lvl="0" marL="0" rtl="0" algn="l">
              <a:spcBef>
                <a:spcPts val="0"/>
              </a:spcBef>
              <a:spcAft>
                <a:spcPts val="0"/>
              </a:spcAft>
              <a:buNone/>
            </a:pPr>
            <a:r>
              <a:t/>
            </a:r>
            <a:endParaRPr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d09541e336_0_18:notes"/>
          <p:cNvSpPr/>
          <p:nvPr>
            <p:ph idx="2" type="sldImg"/>
          </p:nvPr>
        </p:nvSpPr>
        <p:spPr>
          <a:xfrm>
            <a:off x="686100"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d09541e336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827306"/>
            <a:ext cx="8520600" cy="2280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3149028"/>
            <a:ext cx="8520600" cy="8808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5181352"/>
            <a:ext cx="548700" cy="4374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229028"/>
            <a:ext cx="8520600" cy="21816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502472"/>
            <a:ext cx="8520600" cy="14454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5181352"/>
            <a:ext cx="548700" cy="4374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5181352"/>
            <a:ext cx="548700" cy="4374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389833"/>
            <a:ext cx="8520600" cy="9354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5181352"/>
            <a:ext cx="548700" cy="4374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94472"/>
            <a:ext cx="8520600" cy="636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280528"/>
            <a:ext cx="8520600" cy="3795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5181352"/>
            <a:ext cx="548700" cy="4374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94472"/>
            <a:ext cx="8520600" cy="636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280528"/>
            <a:ext cx="3999900" cy="3795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280528"/>
            <a:ext cx="3999900" cy="3795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5181352"/>
            <a:ext cx="548700" cy="4374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94472"/>
            <a:ext cx="8520600" cy="636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5181352"/>
            <a:ext cx="548700" cy="4374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617333"/>
            <a:ext cx="2808000" cy="839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544000"/>
            <a:ext cx="2808000" cy="35328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5181352"/>
            <a:ext cx="548700" cy="4374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500167"/>
            <a:ext cx="6367800" cy="45453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5181352"/>
            <a:ext cx="548700" cy="4374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39"/>
            <a:ext cx="4572000" cy="5715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370194"/>
            <a:ext cx="4045200" cy="16470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3114528"/>
            <a:ext cx="4045200" cy="13722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804528"/>
            <a:ext cx="3837000" cy="41058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5181352"/>
            <a:ext cx="548700" cy="4374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700639"/>
            <a:ext cx="5998800" cy="6723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5181352"/>
            <a:ext cx="548700" cy="4374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94472"/>
            <a:ext cx="8520600" cy="6363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280528"/>
            <a:ext cx="8520600" cy="3795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5181352"/>
            <a:ext cx="548700" cy="4374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www.greenschoolyards.org/ncoli-history-partners-press" TargetMode="External"/><Relationship Id="rId4" Type="http://schemas.openxmlformats.org/officeDocument/2006/relationships/hyperlink" Target="https://static1.squarespace.com/static/57682b81725e25259d8396e3/t/5fee49c58268c96dbb0c2b97/1609451975380/20-12-31_GSA-SitePlanning-Guidance.pdf" TargetMode="External"/><Relationship Id="rId5" Type="http://schemas.openxmlformats.org/officeDocument/2006/relationships/hyperlink" Target="https://www.greenschoolyards.org/health-benefits" TargetMode="External"/><Relationship Id="rId6" Type="http://schemas.openxmlformats.org/officeDocument/2006/relationships/hyperlink" Target="https://static1.squarespace.com/static/57682b81725e25259d8396e3/t/5f385d64a5ff9a5e82b655b7/1597529445347/20-08-13_CampusAssessmentTool.pdf" TargetMode="External"/><Relationship Id="rId7" Type="http://schemas.openxmlformats.org/officeDocument/2006/relationships/hyperlink" Target="https://bit.ly/CampusTool-MSW" TargetMode="External"/><Relationship Id="rId8" Type="http://schemas.openxmlformats.org/officeDocument/2006/relationships/image" Target="../media/image4.png"/></Relationships>
</file>

<file path=ppt/slides/_rels/slide2.xml.rels><?xml version="1.0" encoding="UTF-8" standalone="yes"?><Relationships xmlns="http://schemas.openxmlformats.org/package/2006/relationships"><Relationship Id="rId11" Type="http://schemas.openxmlformats.org/officeDocument/2006/relationships/hyperlink" Target="https://www.greenschoolyards.org/supplies-storage" TargetMode="External"/><Relationship Id="rId10" Type="http://schemas.openxmlformats.org/officeDocument/2006/relationships/hyperlink" Target="https://www.greenschoolyards.org/shelter" TargetMode="External"/><Relationship Id="rId13" Type="http://schemas.openxmlformats.org/officeDocument/2006/relationships/hyperlink" Target="https://www.greenschoolyards.org/ar-tool" TargetMode="External"/><Relationship Id="rId12" Type="http://schemas.openxmlformats.org/officeDocument/2006/relationships/hyperlink" Target="https://static1.squarespace.com/static/57682b81725e25259d8396e3/t/5efd62c5d622956abbf06762/1593664199980/20-05-01_Covid-OutdoorClassLayout-GSA.pdf" TargetMode="External"/><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s://www.greenschoolyards.org/ncoli-history-partners-press" TargetMode="External"/><Relationship Id="rId4" Type="http://schemas.openxmlformats.org/officeDocument/2006/relationships/hyperlink" Target="https://www.greenschoolyards.org/teaching-learning-outdoors" TargetMode="External"/><Relationship Id="rId9" Type="http://schemas.openxmlformats.org/officeDocument/2006/relationships/hyperlink" Target="https://www.greenschoolyards.org/seating" TargetMode="External"/><Relationship Id="rId15" Type="http://schemas.openxmlformats.org/officeDocument/2006/relationships/hyperlink" Target="https://www.greenschoolyards.org/s/Start-upToolkit_OutdoorLearningDiagram_TEMPLATE_v22-05-31.pptx" TargetMode="External"/><Relationship Id="rId14" Type="http://schemas.openxmlformats.org/officeDocument/2006/relationships/hyperlink" Target="http://bit.ly/GS-Toolkit-Template" TargetMode="External"/><Relationship Id="rId17" Type="http://schemas.openxmlformats.org/officeDocument/2006/relationships/image" Target="../media/image6.png"/><Relationship Id="rId16" Type="http://schemas.openxmlformats.org/officeDocument/2006/relationships/hyperlink" Target="https://static1.squarespace.com/static/57682b81725e25259d8396e3/t/5fee49c58268c96dbb0c2b97/1609451975380/20-12-31_GSA-SitePlanning-Guidance.pdf" TargetMode="External"/><Relationship Id="rId5" Type="http://schemas.openxmlformats.org/officeDocument/2006/relationships/hyperlink" Target="https://www.greenschoolyards.org/outdoor-classroom-management" TargetMode="External"/><Relationship Id="rId6" Type="http://schemas.openxmlformats.org/officeDocument/2006/relationships/hyperlink" Target="https://www.greenschoolyards.org/curriculum-outside" TargetMode="External"/><Relationship Id="rId7" Type="http://schemas.openxmlformats.org/officeDocument/2006/relationships/hyperlink" Target="http://bit.ly/Sched-Template" TargetMode="External"/><Relationship Id="rId8" Type="http://schemas.openxmlformats.org/officeDocument/2006/relationships/hyperlink" Target="https://www.greenschoolyards.org/meals-outdoors" TargetMode="External"/></Relationships>
</file>

<file path=ppt/slides/_rels/slide3.xml.rels><?xml version="1.0" encoding="UTF-8" standalone="yes"?><Relationships xmlns="http://schemas.openxmlformats.org/package/2006/relationships"><Relationship Id="rId11" Type="http://schemas.openxmlformats.org/officeDocument/2006/relationships/hyperlink" Target="https://www.youtube.com/watch?v=zll_3Gnps-Q" TargetMode="External"/><Relationship Id="rId10" Type="http://schemas.openxmlformats.org/officeDocument/2006/relationships/hyperlink" Target="https://www.greenschoolyards.org/policy-funding" TargetMode="External"/><Relationship Id="rId13" Type="http://schemas.openxmlformats.org/officeDocument/2006/relationships/hyperlink" Target="https://bit.ly/OutdoorForum-21" TargetMode="External"/><Relationship Id="rId12" Type="http://schemas.openxmlformats.org/officeDocument/2006/relationships/hyperlink" Target="https://www.greenschoolyards.org/regional-plant-lists" TargetMode="External"/><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hyperlink" Target="https://www.greenschoolyards.org/learning-offsite" TargetMode="External"/><Relationship Id="rId4" Type="http://schemas.openxmlformats.org/officeDocument/2006/relationships/hyperlink" Target="https://www.greenschoolyards.org/weather-considerations" TargetMode="External"/><Relationship Id="rId9" Type="http://schemas.openxmlformats.org/officeDocument/2006/relationships/hyperlink" Target="https://www.greenschoolyards.org/field-reports" TargetMode="External"/><Relationship Id="rId15" Type="http://schemas.openxmlformats.org/officeDocument/2006/relationships/hyperlink" Target="https://www.greenschoolyards.org/ncoli-history-partners-press" TargetMode="External"/><Relationship Id="rId14" Type="http://schemas.openxmlformats.org/officeDocument/2006/relationships/hyperlink" Target="https://www.greenschoolyards.org/community-of-practice" TargetMode="External"/><Relationship Id="rId16" Type="http://schemas.openxmlformats.org/officeDocument/2006/relationships/image" Target="../media/image2.png"/><Relationship Id="rId5" Type="http://schemas.openxmlformats.org/officeDocument/2006/relationships/hyperlink" Target="https://www.greenschoolyards.org/hot-weather" TargetMode="External"/><Relationship Id="rId6" Type="http://schemas.openxmlformats.org/officeDocument/2006/relationships/hyperlink" Target="https://www.greenschoolyards.org/cold-weather" TargetMode="External"/><Relationship Id="rId7" Type="http://schemas.openxmlformats.org/officeDocument/2006/relationships/hyperlink" Target="https://www.greenschoolyards.org/s/OutdoorClass_Infra_Costs_GSA-SMCOE_6-26-20.xlsx" TargetMode="External"/><Relationship Id="rId8" Type="http://schemas.openxmlformats.org/officeDocument/2006/relationships/hyperlink" Target="https://www.greenschoolyards.org/outdoor-meal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hyperlink" Target="https://www.greenschoolyards.org/ar-too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1.jpg"/><Relationship Id="rId5" Type="http://schemas.openxmlformats.org/officeDocument/2006/relationships/image" Target="../media/image3.jpg"/><Relationship Id="rId6" Type="http://schemas.openxmlformats.org/officeDocument/2006/relationships/image" Target="../media/image8.jpg"/><Relationship Id="rId7"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nvSpPr>
        <p:spPr>
          <a:xfrm>
            <a:off x="7542850" y="220100"/>
            <a:ext cx="1601100" cy="2717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100">
                <a:solidFill>
                  <a:schemeClr val="dk1"/>
                </a:solidFill>
                <a:latin typeface="Ubuntu"/>
                <a:ea typeface="Ubuntu"/>
                <a:cs typeface="Ubuntu"/>
                <a:sym typeface="Ubuntu"/>
              </a:rPr>
              <a:t>LINKS TO RESOURCES REFERENCED </a:t>
            </a:r>
            <a:endParaRPr b="1" sz="1100">
              <a:solidFill>
                <a:schemeClr val="dk1"/>
              </a:solidFill>
              <a:latin typeface="Ubuntu"/>
              <a:ea typeface="Ubuntu"/>
              <a:cs typeface="Ubuntu"/>
              <a:sym typeface="Ubuntu"/>
            </a:endParaRPr>
          </a:p>
          <a:p>
            <a:pPr indent="0" lvl="0" marL="0" rtl="0" algn="l">
              <a:lnSpc>
                <a:spcPct val="115000"/>
              </a:lnSpc>
              <a:spcBef>
                <a:spcPts val="0"/>
              </a:spcBef>
              <a:spcAft>
                <a:spcPts val="0"/>
              </a:spcAft>
              <a:buNone/>
            </a:pPr>
            <a:r>
              <a:t/>
            </a:r>
            <a:endParaRPr b="1" sz="1100">
              <a:solidFill>
                <a:schemeClr val="dk1"/>
              </a:solidFill>
              <a:latin typeface="Ubuntu"/>
              <a:ea typeface="Ubuntu"/>
              <a:cs typeface="Ubuntu"/>
              <a:sym typeface="Ubuntu"/>
            </a:endParaRPr>
          </a:p>
          <a:p>
            <a:pPr indent="0" lvl="0" marL="0" rtl="0" algn="l">
              <a:lnSpc>
                <a:spcPct val="115000"/>
              </a:lnSpc>
              <a:spcBef>
                <a:spcPts val="0"/>
              </a:spcBef>
              <a:spcAft>
                <a:spcPts val="0"/>
              </a:spcAft>
              <a:buNone/>
            </a:pPr>
            <a:r>
              <a:rPr b="1" lang="en" sz="900">
                <a:solidFill>
                  <a:schemeClr val="dk1"/>
                </a:solidFill>
                <a:latin typeface="Ubuntu"/>
                <a:ea typeface="Ubuntu"/>
                <a:cs typeface="Ubuntu"/>
                <a:sym typeface="Ubuntu"/>
              </a:rPr>
              <a:t>Page 1</a:t>
            </a:r>
            <a:endParaRPr b="1" sz="900">
              <a:solidFill>
                <a:schemeClr val="dk1"/>
              </a:solidFill>
              <a:latin typeface="Ubuntu"/>
              <a:ea typeface="Ubuntu"/>
              <a:cs typeface="Ubuntu"/>
              <a:sym typeface="Ubuntu"/>
            </a:endParaRPr>
          </a:p>
          <a:p>
            <a:pPr indent="0" lvl="0" marL="0" rtl="0" algn="l">
              <a:lnSpc>
                <a:spcPct val="115000"/>
              </a:lnSpc>
              <a:spcBef>
                <a:spcPts val="0"/>
              </a:spcBef>
              <a:spcAft>
                <a:spcPts val="0"/>
              </a:spcAft>
              <a:buNone/>
            </a:pPr>
            <a:r>
              <a:t/>
            </a:r>
            <a:endParaRPr sz="700">
              <a:solidFill>
                <a:schemeClr val="dk1"/>
              </a:solidFill>
            </a:endParaRPr>
          </a:p>
          <a:p>
            <a:pPr indent="0" lvl="0" marL="0" rtl="0" algn="l">
              <a:lnSpc>
                <a:spcPct val="115000"/>
              </a:lnSpc>
              <a:spcBef>
                <a:spcPts val="0"/>
              </a:spcBef>
              <a:spcAft>
                <a:spcPts val="0"/>
              </a:spcAft>
              <a:buNone/>
            </a:pPr>
            <a:r>
              <a:rPr lang="en" sz="700" u="sng">
                <a:solidFill>
                  <a:schemeClr val="dk1"/>
                </a:solidFill>
                <a:hlinkClick r:id="rId3">
                  <a:extLst>
                    <a:ext uri="{A12FA001-AC4F-418D-AE19-62706E023703}">
                      <ahyp:hlinkClr val="tx"/>
                    </a:ext>
                  </a:extLst>
                </a:hlinkClick>
              </a:rPr>
              <a:t>National Outdoor Learning Library</a:t>
            </a:r>
            <a:endParaRPr sz="700">
              <a:solidFill>
                <a:schemeClr val="dk1"/>
              </a:solidFill>
            </a:endParaRPr>
          </a:p>
          <a:p>
            <a:pPr indent="0" lvl="0" marL="0" rtl="0" algn="l">
              <a:lnSpc>
                <a:spcPct val="115000"/>
              </a:lnSpc>
              <a:spcBef>
                <a:spcPts val="0"/>
              </a:spcBef>
              <a:spcAft>
                <a:spcPts val="0"/>
              </a:spcAft>
              <a:buNone/>
            </a:pPr>
            <a:r>
              <a:t/>
            </a:r>
            <a:endParaRPr sz="700">
              <a:solidFill>
                <a:schemeClr val="dk1"/>
              </a:solidFill>
            </a:endParaRPr>
          </a:p>
          <a:p>
            <a:pPr indent="0" lvl="0" marL="0" rtl="0" algn="l">
              <a:lnSpc>
                <a:spcPct val="115000"/>
              </a:lnSpc>
              <a:spcBef>
                <a:spcPts val="0"/>
              </a:spcBef>
              <a:spcAft>
                <a:spcPts val="0"/>
              </a:spcAft>
              <a:buNone/>
            </a:pPr>
            <a:r>
              <a:rPr lang="en" sz="700" u="sng">
                <a:solidFill>
                  <a:schemeClr val="dk1"/>
                </a:solidFill>
                <a:hlinkClick r:id="rId4">
                  <a:extLst>
                    <a:ext uri="{A12FA001-AC4F-418D-AE19-62706E023703}">
                      <ahyp:hlinkClr val="tx"/>
                    </a:ext>
                  </a:extLst>
                </a:hlinkClick>
              </a:rPr>
              <a:t>Outdoor Infrastructure Planning Strategies (PDF)</a:t>
            </a:r>
            <a:endParaRPr sz="700">
              <a:solidFill>
                <a:schemeClr val="dk1"/>
              </a:solidFill>
            </a:endParaRPr>
          </a:p>
          <a:p>
            <a:pPr indent="0" lvl="0" marL="0" rtl="0" algn="l">
              <a:lnSpc>
                <a:spcPct val="115000"/>
              </a:lnSpc>
              <a:spcBef>
                <a:spcPts val="0"/>
              </a:spcBef>
              <a:spcAft>
                <a:spcPts val="0"/>
              </a:spcAft>
              <a:buNone/>
            </a:pPr>
            <a:r>
              <a:t/>
            </a:r>
            <a:endParaRPr sz="700">
              <a:solidFill>
                <a:schemeClr val="dk1"/>
              </a:solidFill>
            </a:endParaRPr>
          </a:p>
          <a:p>
            <a:pPr indent="0" lvl="0" marL="0" rtl="0" algn="l">
              <a:lnSpc>
                <a:spcPct val="115000"/>
              </a:lnSpc>
              <a:spcBef>
                <a:spcPts val="0"/>
              </a:spcBef>
              <a:spcAft>
                <a:spcPts val="0"/>
              </a:spcAft>
              <a:buNone/>
            </a:pPr>
            <a:r>
              <a:rPr lang="en" sz="700" u="sng">
                <a:solidFill>
                  <a:schemeClr val="dk1"/>
                </a:solidFill>
                <a:hlinkClick r:id="rId5">
                  <a:extLst>
                    <a:ext uri="{A12FA001-AC4F-418D-AE19-62706E023703}">
                      <ahyp:hlinkClr val="tx"/>
                    </a:ext>
                  </a:extLst>
                </a:hlinkClick>
              </a:rPr>
              <a:t>Health Guidance</a:t>
            </a:r>
            <a:endParaRPr sz="700" u="sng">
              <a:solidFill>
                <a:schemeClr val="dk1"/>
              </a:solidFill>
            </a:endParaRPr>
          </a:p>
          <a:p>
            <a:pPr indent="0" lvl="0" marL="0" rtl="0" algn="l">
              <a:lnSpc>
                <a:spcPct val="115000"/>
              </a:lnSpc>
              <a:spcBef>
                <a:spcPts val="0"/>
              </a:spcBef>
              <a:spcAft>
                <a:spcPts val="0"/>
              </a:spcAft>
              <a:buNone/>
            </a:pPr>
            <a:r>
              <a:t/>
            </a:r>
            <a:endParaRPr sz="700" u="sng">
              <a:solidFill>
                <a:schemeClr val="dk1"/>
              </a:solidFill>
            </a:endParaRPr>
          </a:p>
          <a:p>
            <a:pPr indent="0" lvl="0" marL="0" rtl="0" algn="l">
              <a:lnSpc>
                <a:spcPct val="115000"/>
              </a:lnSpc>
              <a:spcBef>
                <a:spcPts val="0"/>
              </a:spcBef>
              <a:spcAft>
                <a:spcPts val="0"/>
              </a:spcAft>
              <a:buNone/>
            </a:pPr>
            <a:r>
              <a:rPr lang="en" sz="700" u="sng">
                <a:solidFill>
                  <a:schemeClr val="dk1"/>
                </a:solidFill>
                <a:hlinkClick r:id="rId6">
                  <a:extLst>
                    <a:ext uri="{A12FA001-AC4F-418D-AE19-62706E023703}">
                      <ahyp:hlinkClr val="tx"/>
                    </a:ext>
                  </a:extLst>
                </a:hlinkClick>
              </a:rPr>
              <a:t>Campus Assessment Tool (PDF)</a:t>
            </a:r>
            <a:endParaRPr sz="700" u="sng">
              <a:solidFill>
                <a:schemeClr val="dk1"/>
              </a:solidFill>
            </a:endParaRPr>
          </a:p>
          <a:p>
            <a:pPr indent="0" lvl="0" marL="0" rtl="0" algn="l">
              <a:lnSpc>
                <a:spcPct val="115000"/>
              </a:lnSpc>
              <a:spcBef>
                <a:spcPts val="0"/>
              </a:spcBef>
              <a:spcAft>
                <a:spcPts val="0"/>
              </a:spcAft>
              <a:buNone/>
            </a:pPr>
            <a:r>
              <a:t/>
            </a:r>
            <a:endParaRPr sz="700" u="sng">
              <a:solidFill>
                <a:schemeClr val="dk1"/>
              </a:solidFill>
            </a:endParaRPr>
          </a:p>
          <a:p>
            <a:pPr indent="0" lvl="0" marL="0" rtl="0" algn="l">
              <a:lnSpc>
                <a:spcPct val="115000"/>
              </a:lnSpc>
              <a:spcBef>
                <a:spcPts val="0"/>
              </a:spcBef>
              <a:spcAft>
                <a:spcPts val="0"/>
              </a:spcAft>
              <a:buNone/>
            </a:pPr>
            <a:r>
              <a:rPr lang="en" sz="700" u="sng">
                <a:solidFill>
                  <a:schemeClr val="dk1"/>
                </a:solidFill>
                <a:hlinkClick r:id="rId7">
                  <a:extLst>
                    <a:ext uri="{A12FA001-AC4F-418D-AE19-62706E023703}">
                      <ahyp:hlinkClr val="tx"/>
                    </a:ext>
                  </a:extLst>
                </a:hlinkClick>
              </a:rPr>
              <a:t>Campus Assessment Tool (MS Word)</a:t>
            </a:r>
            <a:endParaRPr sz="700">
              <a:solidFill>
                <a:schemeClr val="dk1"/>
              </a:solidFill>
            </a:endParaRPr>
          </a:p>
          <a:p>
            <a:pPr indent="0" lvl="0" marL="0" rtl="0" algn="l">
              <a:lnSpc>
                <a:spcPct val="115000"/>
              </a:lnSpc>
              <a:spcBef>
                <a:spcPts val="0"/>
              </a:spcBef>
              <a:spcAft>
                <a:spcPts val="0"/>
              </a:spcAft>
              <a:buNone/>
            </a:pPr>
            <a:r>
              <a:t/>
            </a:r>
            <a:endParaRPr sz="700">
              <a:solidFill>
                <a:schemeClr val="dk1"/>
              </a:solidFill>
            </a:endParaRPr>
          </a:p>
        </p:txBody>
      </p:sp>
      <p:sp>
        <p:nvSpPr>
          <p:cNvPr id="55" name="Google Shape;55;p13"/>
          <p:cNvSpPr txBox="1"/>
          <p:nvPr/>
        </p:nvSpPr>
        <p:spPr>
          <a:xfrm>
            <a:off x="296725" y="-492350"/>
            <a:ext cx="69834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sz="1300">
                <a:solidFill>
                  <a:srgbClr val="FF0000"/>
                </a:solidFill>
                <a:highlight>
                  <a:schemeClr val="lt1"/>
                </a:highlight>
              </a:rPr>
              <a:t>Make a copy of this template to get started. </a:t>
            </a:r>
            <a:endParaRPr b="1" i="1" sz="1300">
              <a:solidFill>
                <a:srgbClr val="FF0000"/>
              </a:solidFill>
              <a:highlight>
                <a:schemeClr val="lt1"/>
              </a:highlight>
            </a:endParaRPr>
          </a:p>
        </p:txBody>
      </p:sp>
      <p:pic>
        <p:nvPicPr>
          <p:cNvPr id="56" name="Google Shape;56;p13"/>
          <p:cNvPicPr preferRelativeResize="0"/>
          <p:nvPr/>
        </p:nvPicPr>
        <p:blipFill>
          <a:blip r:embed="rId8">
            <a:alphaModFix/>
          </a:blip>
          <a:stretch>
            <a:fillRect/>
          </a:stretch>
        </p:blipFill>
        <p:spPr>
          <a:xfrm>
            <a:off x="0" y="0"/>
            <a:ext cx="7403105" cy="5714999"/>
          </a:xfrm>
          <a:prstGeom prst="rect">
            <a:avLst/>
          </a:prstGeom>
          <a:noFill/>
          <a:ln cap="flat" cmpd="sng" w="9525">
            <a:solidFill>
              <a:srgbClr val="B7B7B7"/>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nvSpPr>
        <p:spPr>
          <a:xfrm>
            <a:off x="7542850" y="212375"/>
            <a:ext cx="1601100" cy="5815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100">
                <a:latin typeface="Ubuntu"/>
                <a:ea typeface="Ubuntu"/>
                <a:cs typeface="Ubuntu"/>
                <a:sym typeface="Ubuntu"/>
              </a:rPr>
              <a:t>LINKS TO RESOURCES REFERENCED</a:t>
            </a:r>
            <a:endParaRPr b="1" sz="1100">
              <a:latin typeface="Ubuntu"/>
              <a:ea typeface="Ubuntu"/>
              <a:cs typeface="Ubuntu"/>
              <a:sym typeface="Ubuntu"/>
            </a:endParaRPr>
          </a:p>
          <a:p>
            <a:pPr indent="0" lvl="0" marL="0" rtl="0" algn="l">
              <a:lnSpc>
                <a:spcPct val="115000"/>
              </a:lnSpc>
              <a:spcBef>
                <a:spcPts val="0"/>
              </a:spcBef>
              <a:spcAft>
                <a:spcPts val="0"/>
              </a:spcAft>
              <a:buNone/>
            </a:pPr>
            <a:r>
              <a:t/>
            </a:r>
            <a:endParaRPr b="1" sz="1100">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b="1" lang="en" sz="900">
                <a:latin typeface="Ubuntu"/>
                <a:ea typeface="Ubuntu"/>
                <a:cs typeface="Ubuntu"/>
                <a:sym typeface="Ubuntu"/>
              </a:rPr>
              <a:t>Page 2</a:t>
            </a:r>
            <a:endParaRPr b="1" sz="900">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t/>
            </a:r>
            <a:endParaRPr sz="700"/>
          </a:p>
          <a:p>
            <a:pPr indent="0" lvl="0" marL="0" rtl="0" algn="l">
              <a:lnSpc>
                <a:spcPct val="115000"/>
              </a:lnSpc>
              <a:spcBef>
                <a:spcPts val="0"/>
              </a:spcBef>
              <a:spcAft>
                <a:spcPts val="0"/>
              </a:spcAft>
              <a:buClr>
                <a:schemeClr val="dk1"/>
              </a:buClr>
              <a:buSzPts val="1100"/>
              <a:buFont typeface="Arial"/>
              <a:buNone/>
            </a:pPr>
            <a:r>
              <a:rPr lang="en" sz="700" u="sng">
                <a:hlinkClick r:id="rId3"/>
              </a:rPr>
              <a:t>National Outdoor Learning Library</a:t>
            </a:r>
            <a:endParaRPr sz="700"/>
          </a:p>
          <a:p>
            <a:pPr indent="0" lvl="0" marL="0" rtl="0" algn="l">
              <a:lnSpc>
                <a:spcPct val="115000"/>
              </a:lnSpc>
              <a:spcBef>
                <a:spcPts val="0"/>
              </a:spcBef>
              <a:spcAft>
                <a:spcPts val="0"/>
              </a:spcAft>
              <a:buClr>
                <a:schemeClr val="dk1"/>
              </a:buClr>
              <a:buSzPts val="1100"/>
              <a:buFont typeface="Arial"/>
              <a:buNone/>
            </a:pPr>
            <a:r>
              <a:t/>
            </a:r>
            <a:endParaRPr sz="700"/>
          </a:p>
          <a:p>
            <a:pPr indent="0" lvl="0" marL="0" rtl="0" algn="l">
              <a:lnSpc>
                <a:spcPct val="115000"/>
              </a:lnSpc>
              <a:spcBef>
                <a:spcPts val="0"/>
              </a:spcBef>
              <a:spcAft>
                <a:spcPts val="0"/>
              </a:spcAft>
              <a:buClr>
                <a:schemeClr val="dk1"/>
              </a:buClr>
              <a:buSzPts val="1100"/>
              <a:buFont typeface="Arial"/>
              <a:buNone/>
            </a:pPr>
            <a:r>
              <a:rPr lang="en" sz="700" u="sng">
                <a:hlinkClick r:id="rId4"/>
              </a:rPr>
              <a:t>Teaching and Learning Outdoors</a:t>
            </a:r>
            <a:endParaRPr sz="700"/>
          </a:p>
          <a:p>
            <a:pPr indent="0" lvl="0" marL="0" rtl="0" algn="l">
              <a:lnSpc>
                <a:spcPct val="115000"/>
              </a:lnSpc>
              <a:spcBef>
                <a:spcPts val="0"/>
              </a:spcBef>
              <a:spcAft>
                <a:spcPts val="0"/>
              </a:spcAft>
              <a:buClr>
                <a:schemeClr val="dk1"/>
              </a:buClr>
              <a:buSzPts val="1100"/>
              <a:buFont typeface="Arial"/>
              <a:buNone/>
            </a:pPr>
            <a:r>
              <a:t/>
            </a:r>
            <a:endParaRPr sz="700"/>
          </a:p>
          <a:p>
            <a:pPr indent="0" lvl="0" marL="0" rtl="0" algn="l">
              <a:lnSpc>
                <a:spcPct val="115000"/>
              </a:lnSpc>
              <a:spcBef>
                <a:spcPts val="0"/>
              </a:spcBef>
              <a:spcAft>
                <a:spcPts val="0"/>
              </a:spcAft>
              <a:buClr>
                <a:schemeClr val="dk1"/>
              </a:buClr>
              <a:buSzPts val="1100"/>
              <a:buFont typeface="Arial"/>
              <a:buNone/>
            </a:pPr>
            <a:r>
              <a:rPr lang="en" sz="700" u="sng">
                <a:hlinkClick r:id="rId5"/>
              </a:rPr>
              <a:t>Outdoor Classroom Management</a:t>
            </a:r>
            <a:endParaRPr sz="700"/>
          </a:p>
          <a:p>
            <a:pPr indent="0" lvl="0" marL="0" rtl="0" algn="l">
              <a:lnSpc>
                <a:spcPct val="115000"/>
              </a:lnSpc>
              <a:spcBef>
                <a:spcPts val="0"/>
              </a:spcBef>
              <a:spcAft>
                <a:spcPts val="0"/>
              </a:spcAft>
              <a:buClr>
                <a:schemeClr val="dk1"/>
              </a:buClr>
              <a:buSzPts val="1100"/>
              <a:buFont typeface="Arial"/>
              <a:buNone/>
            </a:pPr>
            <a:r>
              <a:t/>
            </a:r>
            <a:endParaRPr sz="700"/>
          </a:p>
          <a:p>
            <a:pPr indent="0" lvl="0" marL="0" rtl="0" algn="l">
              <a:lnSpc>
                <a:spcPct val="115000"/>
              </a:lnSpc>
              <a:spcBef>
                <a:spcPts val="0"/>
              </a:spcBef>
              <a:spcAft>
                <a:spcPts val="0"/>
              </a:spcAft>
              <a:buClr>
                <a:schemeClr val="dk1"/>
              </a:buClr>
              <a:buSzPts val="1100"/>
              <a:buFont typeface="Arial"/>
              <a:buNone/>
            </a:pPr>
            <a:r>
              <a:rPr lang="en" sz="700" u="sng">
                <a:hlinkClick r:id="rId6"/>
              </a:rPr>
              <a:t>Taking Curriculum Outside</a:t>
            </a:r>
            <a:endParaRPr sz="700"/>
          </a:p>
          <a:p>
            <a:pPr indent="0" lvl="0" marL="0" rtl="0" algn="l">
              <a:lnSpc>
                <a:spcPct val="115000"/>
              </a:lnSpc>
              <a:spcBef>
                <a:spcPts val="0"/>
              </a:spcBef>
              <a:spcAft>
                <a:spcPts val="0"/>
              </a:spcAft>
              <a:buClr>
                <a:schemeClr val="dk1"/>
              </a:buClr>
              <a:buSzPts val="1100"/>
              <a:buFont typeface="Arial"/>
              <a:buNone/>
            </a:pPr>
            <a:r>
              <a:t/>
            </a:r>
            <a:endParaRPr sz="700"/>
          </a:p>
          <a:p>
            <a:pPr indent="0" lvl="0" marL="0" rtl="0" algn="l">
              <a:lnSpc>
                <a:spcPct val="115000"/>
              </a:lnSpc>
              <a:spcBef>
                <a:spcPts val="0"/>
              </a:spcBef>
              <a:spcAft>
                <a:spcPts val="0"/>
              </a:spcAft>
              <a:buClr>
                <a:schemeClr val="dk1"/>
              </a:buClr>
              <a:buSzPts val="1100"/>
              <a:buFont typeface="Arial"/>
              <a:buNone/>
            </a:pPr>
            <a:r>
              <a:rPr lang="en" sz="700" u="sng">
                <a:hlinkClick r:id="rId7"/>
              </a:rPr>
              <a:t>Outdoor Spaces Scheduling Template</a:t>
            </a:r>
            <a:endParaRPr sz="700"/>
          </a:p>
          <a:p>
            <a:pPr indent="0" lvl="0" marL="0" rtl="0" algn="l">
              <a:lnSpc>
                <a:spcPct val="115000"/>
              </a:lnSpc>
              <a:spcBef>
                <a:spcPts val="0"/>
              </a:spcBef>
              <a:spcAft>
                <a:spcPts val="0"/>
              </a:spcAft>
              <a:buClr>
                <a:schemeClr val="dk1"/>
              </a:buClr>
              <a:buSzPts val="1100"/>
              <a:buFont typeface="Arial"/>
              <a:buNone/>
            </a:pPr>
            <a:r>
              <a:t/>
            </a:r>
            <a:endParaRPr sz="700"/>
          </a:p>
          <a:p>
            <a:pPr indent="0" lvl="0" marL="0" rtl="0" algn="l">
              <a:lnSpc>
                <a:spcPct val="115000"/>
              </a:lnSpc>
              <a:spcBef>
                <a:spcPts val="0"/>
              </a:spcBef>
              <a:spcAft>
                <a:spcPts val="0"/>
              </a:spcAft>
              <a:buClr>
                <a:schemeClr val="dk1"/>
              </a:buClr>
              <a:buSzPts val="1100"/>
              <a:buFont typeface="Arial"/>
              <a:buNone/>
            </a:pPr>
            <a:r>
              <a:rPr lang="en" sz="700" u="sng">
                <a:hlinkClick r:id="rId8"/>
              </a:rPr>
              <a:t>Outdoor Meals</a:t>
            </a:r>
            <a:endParaRPr sz="700"/>
          </a:p>
          <a:p>
            <a:pPr indent="0" lvl="0" marL="0" rtl="0" algn="l">
              <a:lnSpc>
                <a:spcPct val="115000"/>
              </a:lnSpc>
              <a:spcBef>
                <a:spcPts val="0"/>
              </a:spcBef>
              <a:spcAft>
                <a:spcPts val="0"/>
              </a:spcAft>
              <a:buClr>
                <a:schemeClr val="dk1"/>
              </a:buClr>
              <a:buSzPts val="1100"/>
              <a:buFont typeface="Arial"/>
              <a:buNone/>
            </a:pPr>
            <a:r>
              <a:t/>
            </a:r>
            <a:endParaRPr sz="700"/>
          </a:p>
          <a:p>
            <a:pPr indent="0" lvl="0" marL="0" rtl="0" algn="l">
              <a:lnSpc>
                <a:spcPct val="115000"/>
              </a:lnSpc>
              <a:spcBef>
                <a:spcPts val="0"/>
              </a:spcBef>
              <a:spcAft>
                <a:spcPts val="0"/>
              </a:spcAft>
              <a:buClr>
                <a:schemeClr val="dk1"/>
              </a:buClr>
              <a:buSzPts val="1100"/>
              <a:buFont typeface="Arial"/>
              <a:buNone/>
            </a:pPr>
            <a:r>
              <a:rPr lang="en" sz="700" u="sng">
                <a:hlinkClick r:id="rId9"/>
              </a:rPr>
              <a:t>Outdoor Seating and Work Surfaces</a:t>
            </a:r>
            <a:endParaRPr sz="700"/>
          </a:p>
          <a:p>
            <a:pPr indent="0" lvl="0" marL="0" rtl="0" algn="l">
              <a:lnSpc>
                <a:spcPct val="115000"/>
              </a:lnSpc>
              <a:spcBef>
                <a:spcPts val="0"/>
              </a:spcBef>
              <a:spcAft>
                <a:spcPts val="0"/>
              </a:spcAft>
              <a:buClr>
                <a:schemeClr val="dk1"/>
              </a:buClr>
              <a:buSzPts val="1100"/>
              <a:buFont typeface="Arial"/>
              <a:buNone/>
            </a:pPr>
            <a:r>
              <a:t/>
            </a:r>
            <a:endParaRPr sz="700"/>
          </a:p>
          <a:p>
            <a:pPr indent="0" lvl="0" marL="0" rtl="0" algn="l">
              <a:lnSpc>
                <a:spcPct val="115000"/>
              </a:lnSpc>
              <a:spcBef>
                <a:spcPts val="0"/>
              </a:spcBef>
              <a:spcAft>
                <a:spcPts val="0"/>
              </a:spcAft>
              <a:buClr>
                <a:schemeClr val="dk1"/>
              </a:buClr>
              <a:buSzPts val="1100"/>
              <a:buFont typeface="Arial"/>
              <a:buNone/>
            </a:pPr>
            <a:r>
              <a:rPr lang="en" sz="700" u="sng">
                <a:hlinkClick r:id="rId10"/>
              </a:rPr>
              <a:t>Shade and Shelter</a:t>
            </a:r>
            <a:endParaRPr sz="700"/>
          </a:p>
          <a:p>
            <a:pPr indent="0" lvl="0" marL="0" rtl="0" algn="l">
              <a:lnSpc>
                <a:spcPct val="115000"/>
              </a:lnSpc>
              <a:spcBef>
                <a:spcPts val="0"/>
              </a:spcBef>
              <a:spcAft>
                <a:spcPts val="0"/>
              </a:spcAft>
              <a:buClr>
                <a:schemeClr val="dk1"/>
              </a:buClr>
              <a:buSzPts val="1100"/>
              <a:buFont typeface="Arial"/>
              <a:buNone/>
            </a:pPr>
            <a:r>
              <a:t/>
            </a:r>
            <a:endParaRPr sz="700"/>
          </a:p>
          <a:p>
            <a:pPr indent="0" lvl="0" marL="0" rtl="0" algn="l">
              <a:lnSpc>
                <a:spcPct val="115000"/>
              </a:lnSpc>
              <a:spcBef>
                <a:spcPts val="0"/>
              </a:spcBef>
              <a:spcAft>
                <a:spcPts val="0"/>
              </a:spcAft>
              <a:buClr>
                <a:schemeClr val="dk1"/>
              </a:buClr>
              <a:buSzPts val="1100"/>
              <a:buFont typeface="Arial"/>
              <a:buNone/>
            </a:pPr>
            <a:r>
              <a:rPr lang="en" sz="700" u="sng">
                <a:hlinkClick r:id="rId11"/>
              </a:rPr>
              <a:t>Supplies and Storage for Outdoor Teaching</a:t>
            </a:r>
            <a:endParaRPr sz="700"/>
          </a:p>
          <a:p>
            <a:pPr indent="0" lvl="0" marL="0" rtl="0" algn="l">
              <a:lnSpc>
                <a:spcPct val="115000"/>
              </a:lnSpc>
              <a:spcBef>
                <a:spcPts val="0"/>
              </a:spcBef>
              <a:spcAft>
                <a:spcPts val="0"/>
              </a:spcAft>
              <a:buClr>
                <a:schemeClr val="dk1"/>
              </a:buClr>
              <a:buSzPts val="1100"/>
              <a:buFont typeface="Arial"/>
              <a:buNone/>
            </a:pPr>
            <a:r>
              <a:t/>
            </a:r>
            <a:endParaRPr sz="700"/>
          </a:p>
          <a:p>
            <a:pPr indent="0" lvl="0" marL="0" rtl="0" algn="l">
              <a:lnSpc>
                <a:spcPct val="115000"/>
              </a:lnSpc>
              <a:spcBef>
                <a:spcPts val="0"/>
              </a:spcBef>
              <a:spcAft>
                <a:spcPts val="0"/>
              </a:spcAft>
              <a:buClr>
                <a:schemeClr val="dk1"/>
              </a:buClr>
              <a:buSzPts val="1100"/>
              <a:buFont typeface="Arial"/>
              <a:buNone/>
            </a:pPr>
            <a:r>
              <a:rPr lang="en" sz="700" u="sng">
                <a:hlinkClick r:id="rId12"/>
              </a:rPr>
              <a:t>Outdoor Classroom Configurations Options</a:t>
            </a:r>
            <a:endParaRPr sz="700"/>
          </a:p>
          <a:p>
            <a:pPr indent="0" lvl="0" marL="0" rtl="0" algn="l">
              <a:lnSpc>
                <a:spcPct val="115000"/>
              </a:lnSpc>
              <a:spcBef>
                <a:spcPts val="0"/>
              </a:spcBef>
              <a:spcAft>
                <a:spcPts val="0"/>
              </a:spcAft>
              <a:buClr>
                <a:schemeClr val="dk1"/>
              </a:buClr>
              <a:buSzPts val="1100"/>
              <a:buFont typeface="Arial"/>
              <a:buNone/>
            </a:pPr>
            <a:r>
              <a:t/>
            </a:r>
            <a:endParaRPr sz="700"/>
          </a:p>
          <a:p>
            <a:pPr indent="0" lvl="0" marL="0" rtl="0" algn="l">
              <a:lnSpc>
                <a:spcPct val="115000"/>
              </a:lnSpc>
              <a:spcBef>
                <a:spcPts val="0"/>
              </a:spcBef>
              <a:spcAft>
                <a:spcPts val="0"/>
              </a:spcAft>
              <a:buClr>
                <a:schemeClr val="dk1"/>
              </a:buClr>
              <a:buSzPts val="1100"/>
              <a:buFont typeface="Arial"/>
              <a:buNone/>
            </a:pPr>
            <a:r>
              <a:rPr lang="en" sz="700" u="sng">
                <a:hlinkClick r:id="rId13"/>
              </a:rPr>
              <a:t>Augmented Reality Visualizer</a:t>
            </a:r>
            <a:endParaRPr sz="700"/>
          </a:p>
          <a:p>
            <a:pPr indent="0" lvl="0" marL="0" rtl="0" algn="l">
              <a:lnSpc>
                <a:spcPct val="115000"/>
              </a:lnSpc>
              <a:spcBef>
                <a:spcPts val="0"/>
              </a:spcBef>
              <a:spcAft>
                <a:spcPts val="0"/>
              </a:spcAft>
              <a:buClr>
                <a:schemeClr val="dk1"/>
              </a:buClr>
              <a:buSzPts val="1100"/>
              <a:buFont typeface="Arial"/>
              <a:buNone/>
            </a:pPr>
            <a:r>
              <a:t/>
            </a:r>
            <a:endParaRPr sz="700"/>
          </a:p>
          <a:p>
            <a:pPr indent="0" lvl="0" marL="0" rtl="0" algn="l">
              <a:lnSpc>
                <a:spcPct val="115000"/>
              </a:lnSpc>
              <a:spcBef>
                <a:spcPts val="0"/>
              </a:spcBef>
              <a:spcAft>
                <a:spcPts val="0"/>
              </a:spcAft>
              <a:buClr>
                <a:schemeClr val="dk1"/>
              </a:buClr>
              <a:buSzPts val="1100"/>
              <a:buFont typeface="Arial"/>
              <a:buNone/>
            </a:pPr>
            <a:r>
              <a:rPr lang="en" sz="700" u="sng">
                <a:hlinkClick r:id="rId14"/>
              </a:rPr>
              <a:t>Outdoor Learning Diagram Template (Google Slide)</a:t>
            </a:r>
            <a:endParaRPr sz="700"/>
          </a:p>
          <a:p>
            <a:pPr indent="0" lvl="0" marL="0" rtl="0" algn="l">
              <a:lnSpc>
                <a:spcPct val="115000"/>
              </a:lnSpc>
              <a:spcBef>
                <a:spcPts val="0"/>
              </a:spcBef>
              <a:spcAft>
                <a:spcPts val="0"/>
              </a:spcAft>
              <a:buClr>
                <a:schemeClr val="dk1"/>
              </a:buClr>
              <a:buSzPts val="1100"/>
              <a:buFont typeface="Arial"/>
              <a:buNone/>
            </a:pPr>
            <a:r>
              <a:t/>
            </a:r>
            <a:endParaRPr sz="700"/>
          </a:p>
          <a:p>
            <a:pPr indent="0" lvl="0" marL="0" rtl="0" algn="l">
              <a:lnSpc>
                <a:spcPct val="115000"/>
              </a:lnSpc>
              <a:spcBef>
                <a:spcPts val="0"/>
              </a:spcBef>
              <a:spcAft>
                <a:spcPts val="0"/>
              </a:spcAft>
              <a:buClr>
                <a:schemeClr val="dk1"/>
              </a:buClr>
              <a:buSzPts val="1100"/>
              <a:buFont typeface="Arial"/>
              <a:buNone/>
            </a:pPr>
            <a:r>
              <a:rPr lang="en" sz="700" u="sng">
                <a:hlinkClick r:id="rId15"/>
              </a:rPr>
              <a:t>Outdoor Learning Diagram Template (MS Power Point)</a:t>
            </a:r>
            <a:endParaRPr sz="700"/>
          </a:p>
          <a:p>
            <a:pPr indent="0" lvl="0" marL="0" rtl="0" algn="l">
              <a:lnSpc>
                <a:spcPct val="115000"/>
              </a:lnSpc>
              <a:spcBef>
                <a:spcPts val="0"/>
              </a:spcBef>
              <a:spcAft>
                <a:spcPts val="0"/>
              </a:spcAft>
              <a:buClr>
                <a:schemeClr val="dk1"/>
              </a:buClr>
              <a:buSzPts val="1100"/>
              <a:buFont typeface="Arial"/>
              <a:buNone/>
            </a:pPr>
            <a:r>
              <a:t/>
            </a:r>
            <a:endParaRPr sz="700"/>
          </a:p>
          <a:p>
            <a:pPr indent="0" lvl="0" marL="0" rtl="0" algn="l">
              <a:lnSpc>
                <a:spcPct val="115000"/>
              </a:lnSpc>
              <a:spcBef>
                <a:spcPts val="0"/>
              </a:spcBef>
              <a:spcAft>
                <a:spcPts val="0"/>
              </a:spcAft>
              <a:buClr>
                <a:schemeClr val="dk1"/>
              </a:buClr>
              <a:buSzPts val="1100"/>
              <a:buFont typeface="Arial"/>
              <a:buNone/>
            </a:pPr>
            <a:r>
              <a:rPr lang="en" sz="700" u="sng">
                <a:hlinkClick r:id="rId16"/>
              </a:rPr>
              <a:t>Outdoor Infrastructure Planning Strategies (PDF)</a:t>
            </a:r>
            <a:endParaRPr b="1" sz="900">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t/>
            </a:r>
            <a:endParaRPr sz="700"/>
          </a:p>
          <a:p>
            <a:pPr indent="0" lvl="0" marL="0" rtl="0" algn="l">
              <a:lnSpc>
                <a:spcPct val="115000"/>
              </a:lnSpc>
              <a:spcBef>
                <a:spcPts val="0"/>
              </a:spcBef>
              <a:spcAft>
                <a:spcPts val="0"/>
              </a:spcAft>
              <a:buNone/>
            </a:pPr>
            <a:r>
              <a:t/>
            </a:r>
            <a:endParaRPr sz="700">
              <a:solidFill>
                <a:schemeClr val="dk1"/>
              </a:solidFill>
            </a:endParaRPr>
          </a:p>
          <a:p>
            <a:pPr indent="0" lvl="0" marL="0" rtl="0" algn="l">
              <a:lnSpc>
                <a:spcPct val="115000"/>
              </a:lnSpc>
              <a:spcBef>
                <a:spcPts val="0"/>
              </a:spcBef>
              <a:spcAft>
                <a:spcPts val="0"/>
              </a:spcAft>
              <a:buNone/>
            </a:pPr>
            <a:r>
              <a:t/>
            </a:r>
            <a:endParaRPr sz="700">
              <a:solidFill>
                <a:schemeClr val="dk1"/>
              </a:solidFill>
            </a:endParaRPr>
          </a:p>
        </p:txBody>
      </p:sp>
      <p:pic>
        <p:nvPicPr>
          <p:cNvPr id="62" name="Google Shape;62;p14"/>
          <p:cNvPicPr preferRelativeResize="0"/>
          <p:nvPr/>
        </p:nvPicPr>
        <p:blipFill>
          <a:blip r:embed="rId17">
            <a:alphaModFix/>
          </a:blip>
          <a:stretch>
            <a:fillRect/>
          </a:stretch>
        </p:blipFill>
        <p:spPr>
          <a:xfrm>
            <a:off x="0" y="0"/>
            <a:ext cx="7403105" cy="5714999"/>
          </a:xfrm>
          <a:prstGeom prst="rect">
            <a:avLst/>
          </a:prstGeom>
          <a:noFill/>
          <a:ln cap="flat" cmpd="sng" w="9525">
            <a:solidFill>
              <a:srgbClr val="B7B7B7"/>
            </a:solidFill>
            <a:prstDash val="solid"/>
            <a:round/>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txBox="1"/>
          <p:nvPr/>
        </p:nvSpPr>
        <p:spPr>
          <a:xfrm>
            <a:off x="7542850" y="208750"/>
            <a:ext cx="1601100" cy="5602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100">
                <a:solidFill>
                  <a:schemeClr val="dk1"/>
                </a:solidFill>
                <a:latin typeface="Ubuntu"/>
                <a:ea typeface="Ubuntu"/>
                <a:cs typeface="Ubuntu"/>
                <a:sym typeface="Ubuntu"/>
              </a:rPr>
              <a:t>LINKS TO RESOURCES REFERENCED</a:t>
            </a:r>
            <a:endParaRPr b="1" sz="1100">
              <a:solidFill>
                <a:schemeClr val="dk1"/>
              </a:solidFill>
              <a:latin typeface="Ubuntu"/>
              <a:ea typeface="Ubuntu"/>
              <a:cs typeface="Ubuntu"/>
              <a:sym typeface="Ubuntu"/>
            </a:endParaRPr>
          </a:p>
          <a:p>
            <a:pPr indent="0" lvl="0" marL="0" rtl="0" algn="l">
              <a:lnSpc>
                <a:spcPct val="115000"/>
              </a:lnSpc>
              <a:spcBef>
                <a:spcPts val="0"/>
              </a:spcBef>
              <a:spcAft>
                <a:spcPts val="0"/>
              </a:spcAft>
              <a:buNone/>
            </a:pPr>
            <a:r>
              <a:t/>
            </a:r>
            <a:endParaRPr b="1" sz="1100">
              <a:solidFill>
                <a:schemeClr val="dk1"/>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b="1" lang="en" sz="900">
                <a:solidFill>
                  <a:schemeClr val="dk1"/>
                </a:solidFill>
                <a:latin typeface="Ubuntu"/>
                <a:ea typeface="Ubuntu"/>
                <a:cs typeface="Ubuntu"/>
                <a:sym typeface="Ubuntu"/>
              </a:rPr>
              <a:t>Page 3</a:t>
            </a:r>
            <a:endParaRPr sz="7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700"/>
          </a:p>
          <a:p>
            <a:pPr indent="0" lvl="0" marL="0" rtl="0" algn="l">
              <a:lnSpc>
                <a:spcPct val="115000"/>
              </a:lnSpc>
              <a:spcBef>
                <a:spcPts val="0"/>
              </a:spcBef>
              <a:spcAft>
                <a:spcPts val="0"/>
              </a:spcAft>
              <a:buClr>
                <a:schemeClr val="dk1"/>
              </a:buClr>
              <a:buSzPts val="1100"/>
              <a:buFont typeface="Arial"/>
              <a:buNone/>
            </a:pPr>
            <a:r>
              <a:rPr lang="en" sz="700" u="sng">
                <a:hlinkClick r:id="rId3"/>
              </a:rPr>
              <a:t>Outdoor Learning Offsite</a:t>
            </a:r>
            <a:endParaRPr sz="700"/>
          </a:p>
          <a:p>
            <a:pPr indent="0" lvl="0" marL="0" rtl="0" algn="l">
              <a:lnSpc>
                <a:spcPct val="115000"/>
              </a:lnSpc>
              <a:spcBef>
                <a:spcPts val="0"/>
              </a:spcBef>
              <a:spcAft>
                <a:spcPts val="0"/>
              </a:spcAft>
              <a:buClr>
                <a:schemeClr val="dk1"/>
              </a:buClr>
              <a:buSzPts val="1100"/>
              <a:buFont typeface="Arial"/>
              <a:buNone/>
            </a:pPr>
            <a:r>
              <a:t/>
            </a:r>
            <a:endParaRPr sz="700"/>
          </a:p>
          <a:p>
            <a:pPr indent="0" lvl="0" marL="0" rtl="0" algn="l">
              <a:lnSpc>
                <a:spcPct val="115000"/>
              </a:lnSpc>
              <a:spcBef>
                <a:spcPts val="0"/>
              </a:spcBef>
              <a:spcAft>
                <a:spcPts val="0"/>
              </a:spcAft>
              <a:buClr>
                <a:schemeClr val="dk1"/>
              </a:buClr>
              <a:buSzPts val="1100"/>
              <a:buFont typeface="Arial"/>
              <a:buNone/>
            </a:pPr>
            <a:r>
              <a:rPr lang="en" sz="700" u="sng">
                <a:hlinkClick r:id="rId4"/>
              </a:rPr>
              <a:t>Outdoor Learning in All Types of Weather</a:t>
            </a:r>
            <a:endParaRPr sz="700"/>
          </a:p>
          <a:p>
            <a:pPr indent="0" lvl="0" marL="0" rtl="0" algn="l">
              <a:lnSpc>
                <a:spcPct val="115000"/>
              </a:lnSpc>
              <a:spcBef>
                <a:spcPts val="0"/>
              </a:spcBef>
              <a:spcAft>
                <a:spcPts val="0"/>
              </a:spcAft>
              <a:buClr>
                <a:schemeClr val="dk1"/>
              </a:buClr>
              <a:buSzPts val="1100"/>
              <a:buFont typeface="Arial"/>
              <a:buNone/>
            </a:pPr>
            <a:r>
              <a:t/>
            </a:r>
            <a:endParaRPr sz="700"/>
          </a:p>
          <a:p>
            <a:pPr indent="0" lvl="0" marL="0" rtl="0" algn="l">
              <a:lnSpc>
                <a:spcPct val="115000"/>
              </a:lnSpc>
              <a:spcBef>
                <a:spcPts val="0"/>
              </a:spcBef>
              <a:spcAft>
                <a:spcPts val="0"/>
              </a:spcAft>
              <a:buClr>
                <a:schemeClr val="dk1"/>
              </a:buClr>
              <a:buSzPts val="1100"/>
              <a:buFont typeface="Arial"/>
              <a:buNone/>
            </a:pPr>
            <a:r>
              <a:rPr lang="en" sz="700" u="sng">
                <a:hlinkClick r:id="rId5"/>
              </a:rPr>
              <a:t>Strategies for Managing Hot Weather</a:t>
            </a:r>
            <a:endParaRPr sz="700"/>
          </a:p>
          <a:p>
            <a:pPr indent="0" lvl="0" marL="0" rtl="0" algn="l">
              <a:lnSpc>
                <a:spcPct val="115000"/>
              </a:lnSpc>
              <a:spcBef>
                <a:spcPts val="0"/>
              </a:spcBef>
              <a:spcAft>
                <a:spcPts val="0"/>
              </a:spcAft>
              <a:buClr>
                <a:schemeClr val="dk1"/>
              </a:buClr>
              <a:buSzPts val="1100"/>
              <a:buFont typeface="Arial"/>
              <a:buNone/>
            </a:pPr>
            <a:r>
              <a:t/>
            </a:r>
            <a:endParaRPr sz="700"/>
          </a:p>
          <a:p>
            <a:pPr indent="0" lvl="0" marL="0" rtl="0" algn="l">
              <a:lnSpc>
                <a:spcPct val="115000"/>
              </a:lnSpc>
              <a:spcBef>
                <a:spcPts val="0"/>
              </a:spcBef>
              <a:spcAft>
                <a:spcPts val="0"/>
              </a:spcAft>
              <a:buClr>
                <a:schemeClr val="dk1"/>
              </a:buClr>
              <a:buSzPts val="1100"/>
              <a:buFont typeface="Arial"/>
              <a:buNone/>
            </a:pPr>
            <a:r>
              <a:rPr lang="en" sz="700" u="sng">
                <a:hlinkClick r:id="rId6"/>
              </a:rPr>
              <a:t>Strategies for Managing Cold Temperatures</a:t>
            </a:r>
            <a:endParaRPr sz="700"/>
          </a:p>
          <a:p>
            <a:pPr indent="0" lvl="0" marL="0" rtl="0" algn="l">
              <a:lnSpc>
                <a:spcPct val="115000"/>
              </a:lnSpc>
              <a:spcBef>
                <a:spcPts val="0"/>
              </a:spcBef>
              <a:spcAft>
                <a:spcPts val="0"/>
              </a:spcAft>
              <a:buClr>
                <a:schemeClr val="dk1"/>
              </a:buClr>
              <a:buSzPts val="1100"/>
              <a:buFont typeface="Arial"/>
              <a:buNone/>
            </a:pPr>
            <a:r>
              <a:t/>
            </a:r>
            <a:endParaRPr sz="700"/>
          </a:p>
          <a:p>
            <a:pPr indent="0" lvl="0" marL="0" rtl="0" algn="l">
              <a:lnSpc>
                <a:spcPct val="115000"/>
              </a:lnSpc>
              <a:spcBef>
                <a:spcPts val="0"/>
              </a:spcBef>
              <a:spcAft>
                <a:spcPts val="0"/>
              </a:spcAft>
              <a:buClr>
                <a:schemeClr val="dk1"/>
              </a:buClr>
              <a:buSzPts val="1100"/>
              <a:buFont typeface="Arial"/>
              <a:buNone/>
            </a:pPr>
            <a:r>
              <a:rPr lang="en" sz="700" u="sng">
                <a:hlinkClick r:id="rId7"/>
              </a:rPr>
              <a:t>Outdoor Infrastructure Cost Estimate Tool (MS Excel)</a:t>
            </a:r>
            <a:endParaRPr sz="700"/>
          </a:p>
          <a:p>
            <a:pPr indent="0" lvl="0" marL="0" rtl="0" algn="l">
              <a:lnSpc>
                <a:spcPct val="115000"/>
              </a:lnSpc>
              <a:spcBef>
                <a:spcPts val="0"/>
              </a:spcBef>
              <a:spcAft>
                <a:spcPts val="0"/>
              </a:spcAft>
              <a:buClr>
                <a:schemeClr val="dk1"/>
              </a:buClr>
              <a:buSzPts val="1100"/>
              <a:buFont typeface="Arial"/>
              <a:buNone/>
            </a:pPr>
            <a:r>
              <a:t/>
            </a:r>
            <a:endParaRPr sz="700"/>
          </a:p>
          <a:p>
            <a:pPr indent="0" lvl="0" marL="0" rtl="0" algn="l">
              <a:lnSpc>
                <a:spcPct val="115000"/>
              </a:lnSpc>
              <a:spcBef>
                <a:spcPts val="0"/>
              </a:spcBef>
              <a:spcAft>
                <a:spcPts val="0"/>
              </a:spcAft>
              <a:buClr>
                <a:schemeClr val="dk1"/>
              </a:buClr>
              <a:buSzPts val="1100"/>
              <a:buFont typeface="Arial"/>
              <a:buNone/>
            </a:pPr>
            <a:r>
              <a:rPr lang="en" sz="700" u="sng">
                <a:hlinkClick r:id="rId8"/>
              </a:rPr>
              <a:t>Outdoor Meals</a:t>
            </a:r>
            <a:endParaRPr sz="700"/>
          </a:p>
          <a:p>
            <a:pPr indent="0" lvl="0" marL="0" rtl="0" algn="l">
              <a:lnSpc>
                <a:spcPct val="115000"/>
              </a:lnSpc>
              <a:spcBef>
                <a:spcPts val="0"/>
              </a:spcBef>
              <a:spcAft>
                <a:spcPts val="0"/>
              </a:spcAft>
              <a:buClr>
                <a:schemeClr val="dk1"/>
              </a:buClr>
              <a:buSzPts val="1100"/>
              <a:buFont typeface="Arial"/>
              <a:buNone/>
            </a:pPr>
            <a:r>
              <a:t/>
            </a:r>
            <a:endParaRPr sz="700"/>
          </a:p>
          <a:p>
            <a:pPr indent="0" lvl="0" marL="0" rtl="0" algn="l">
              <a:lnSpc>
                <a:spcPct val="115000"/>
              </a:lnSpc>
              <a:spcBef>
                <a:spcPts val="0"/>
              </a:spcBef>
              <a:spcAft>
                <a:spcPts val="0"/>
              </a:spcAft>
              <a:buClr>
                <a:schemeClr val="dk1"/>
              </a:buClr>
              <a:buSzPts val="1100"/>
              <a:buFont typeface="Arial"/>
              <a:buNone/>
            </a:pPr>
            <a:r>
              <a:rPr lang="en" sz="700" u="sng">
                <a:hlinkClick r:id="rId9"/>
              </a:rPr>
              <a:t>Inspiring Case Studies</a:t>
            </a:r>
            <a:endParaRPr sz="700"/>
          </a:p>
          <a:p>
            <a:pPr indent="0" lvl="0" marL="0" rtl="0" algn="l">
              <a:lnSpc>
                <a:spcPct val="115000"/>
              </a:lnSpc>
              <a:spcBef>
                <a:spcPts val="0"/>
              </a:spcBef>
              <a:spcAft>
                <a:spcPts val="0"/>
              </a:spcAft>
              <a:buClr>
                <a:schemeClr val="dk1"/>
              </a:buClr>
              <a:buSzPts val="1100"/>
              <a:buFont typeface="Arial"/>
              <a:buNone/>
            </a:pPr>
            <a:r>
              <a:t/>
            </a:r>
            <a:endParaRPr sz="700"/>
          </a:p>
          <a:p>
            <a:pPr indent="0" lvl="0" marL="0" rtl="0" algn="l">
              <a:lnSpc>
                <a:spcPct val="115000"/>
              </a:lnSpc>
              <a:spcBef>
                <a:spcPts val="0"/>
              </a:spcBef>
              <a:spcAft>
                <a:spcPts val="0"/>
              </a:spcAft>
              <a:buClr>
                <a:schemeClr val="dk1"/>
              </a:buClr>
              <a:buSzPts val="1100"/>
              <a:buFont typeface="Arial"/>
              <a:buNone/>
            </a:pPr>
            <a:r>
              <a:rPr lang="en" sz="700" u="sng">
                <a:hlinkClick r:id="rId10"/>
              </a:rPr>
              <a:t>Policy Guidance and Funding</a:t>
            </a:r>
            <a:endParaRPr sz="700"/>
          </a:p>
          <a:p>
            <a:pPr indent="0" lvl="0" marL="0" rtl="0" algn="l">
              <a:lnSpc>
                <a:spcPct val="115000"/>
              </a:lnSpc>
              <a:spcBef>
                <a:spcPts val="0"/>
              </a:spcBef>
              <a:spcAft>
                <a:spcPts val="0"/>
              </a:spcAft>
              <a:buClr>
                <a:schemeClr val="dk1"/>
              </a:buClr>
              <a:buSzPts val="1100"/>
              <a:buFont typeface="Arial"/>
              <a:buNone/>
            </a:pPr>
            <a:r>
              <a:t/>
            </a:r>
            <a:endParaRPr sz="700"/>
          </a:p>
          <a:p>
            <a:pPr indent="0" lvl="0" marL="0" rtl="0" algn="l">
              <a:lnSpc>
                <a:spcPct val="115000"/>
              </a:lnSpc>
              <a:spcBef>
                <a:spcPts val="0"/>
              </a:spcBef>
              <a:spcAft>
                <a:spcPts val="0"/>
              </a:spcAft>
              <a:buClr>
                <a:schemeClr val="dk1"/>
              </a:buClr>
              <a:buSzPts val="1100"/>
              <a:buFont typeface="Arial"/>
              <a:buNone/>
            </a:pPr>
            <a:r>
              <a:rPr lang="en" sz="700" u="sng">
                <a:highlight>
                  <a:srgbClr val="F9F9F9"/>
                </a:highlight>
                <a:hlinkClick r:id="rId11"/>
              </a:rPr>
              <a:t>Webinar: Understanding Federal Funds for COVID Relief</a:t>
            </a:r>
            <a:endParaRPr sz="700"/>
          </a:p>
          <a:p>
            <a:pPr indent="0" lvl="0" marL="0" rtl="0" algn="l">
              <a:lnSpc>
                <a:spcPct val="115000"/>
              </a:lnSpc>
              <a:spcBef>
                <a:spcPts val="0"/>
              </a:spcBef>
              <a:spcAft>
                <a:spcPts val="0"/>
              </a:spcAft>
              <a:buClr>
                <a:schemeClr val="dk1"/>
              </a:buClr>
              <a:buSzPts val="1100"/>
              <a:buFont typeface="Arial"/>
              <a:buNone/>
            </a:pPr>
            <a:r>
              <a:t/>
            </a:r>
            <a:endParaRPr sz="700"/>
          </a:p>
          <a:p>
            <a:pPr indent="0" lvl="0" marL="0" rtl="0" algn="l">
              <a:lnSpc>
                <a:spcPct val="115000"/>
              </a:lnSpc>
              <a:spcBef>
                <a:spcPts val="0"/>
              </a:spcBef>
              <a:spcAft>
                <a:spcPts val="0"/>
              </a:spcAft>
              <a:buClr>
                <a:schemeClr val="dk1"/>
              </a:buClr>
              <a:buSzPts val="1100"/>
              <a:buFont typeface="Arial"/>
              <a:buNone/>
            </a:pPr>
            <a:r>
              <a:rPr lang="en" sz="700" u="sng">
                <a:hlinkClick r:id="rId12"/>
              </a:rPr>
              <a:t>Planting Strategies and Plant Lists for Children’s Environments</a:t>
            </a:r>
            <a:endParaRPr sz="700"/>
          </a:p>
          <a:p>
            <a:pPr indent="0" lvl="0" marL="0" rtl="0" algn="l">
              <a:lnSpc>
                <a:spcPct val="115000"/>
              </a:lnSpc>
              <a:spcBef>
                <a:spcPts val="0"/>
              </a:spcBef>
              <a:spcAft>
                <a:spcPts val="0"/>
              </a:spcAft>
              <a:buClr>
                <a:schemeClr val="dk1"/>
              </a:buClr>
              <a:buSzPts val="1100"/>
              <a:buFont typeface="Arial"/>
              <a:buNone/>
            </a:pPr>
            <a:r>
              <a:t/>
            </a:r>
            <a:endParaRPr sz="700"/>
          </a:p>
          <a:p>
            <a:pPr indent="0" lvl="0" marL="0" rtl="0" algn="l">
              <a:lnSpc>
                <a:spcPct val="115000"/>
              </a:lnSpc>
              <a:spcBef>
                <a:spcPts val="0"/>
              </a:spcBef>
              <a:spcAft>
                <a:spcPts val="0"/>
              </a:spcAft>
              <a:buClr>
                <a:schemeClr val="dk1"/>
              </a:buClr>
              <a:buSzPts val="1100"/>
              <a:buFont typeface="Arial"/>
              <a:buNone/>
            </a:pPr>
            <a:r>
              <a:rPr lang="en" sz="700" u="sng">
                <a:hlinkClick r:id="rId13"/>
              </a:rPr>
              <a:t>COVID-19 Outdoor Learning Forum </a:t>
            </a:r>
            <a:endParaRPr sz="700"/>
          </a:p>
          <a:p>
            <a:pPr indent="0" lvl="0" marL="0" rtl="0" algn="l">
              <a:lnSpc>
                <a:spcPct val="115000"/>
              </a:lnSpc>
              <a:spcBef>
                <a:spcPts val="0"/>
              </a:spcBef>
              <a:spcAft>
                <a:spcPts val="0"/>
              </a:spcAft>
              <a:buClr>
                <a:schemeClr val="dk1"/>
              </a:buClr>
              <a:buSzPts val="1100"/>
              <a:buFont typeface="Arial"/>
              <a:buNone/>
            </a:pPr>
            <a:r>
              <a:t/>
            </a:r>
            <a:endParaRPr sz="700"/>
          </a:p>
          <a:p>
            <a:pPr indent="0" lvl="0" marL="0" rtl="0" algn="l">
              <a:lnSpc>
                <a:spcPct val="115000"/>
              </a:lnSpc>
              <a:spcBef>
                <a:spcPts val="0"/>
              </a:spcBef>
              <a:spcAft>
                <a:spcPts val="0"/>
              </a:spcAft>
              <a:buClr>
                <a:schemeClr val="dk1"/>
              </a:buClr>
              <a:buSzPts val="1100"/>
              <a:buFont typeface="Arial"/>
              <a:buNone/>
            </a:pPr>
            <a:r>
              <a:rPr lang="en" sz="700" u="sng">
                <a:hlinkClick r:id="rId14"/>
              </a:rPr>
              <a:t>Community of Practice for Schools and Districts Moving Learning Outside</a:t>
            </a:r>
            <a:r>
              <a:rPr lang="en" sz="700"/>
              <a:t> (recorded presentations)</a:t>
            </a:r>
            <a:endParaRPr sz="700"/>
          </a:p>
          <a:p>
            <a:pPr indent="0" lvl="0" marL="0" rtl="0" algn="l">
              <a:lnSpc>
                <a:spcPct val="115000"/>
              </a:lnSpc>
              <a:spcBef>
                <a:spcPts val="0"/>
              </a:spcBef>
              <a:spcAft>
                <a:spcPts val="0"/>
              </a:spcAft>
              <a:buClr>
                <a:schemeClr val="dk1"/>
              </a:buClr>
              <a:buSzPts val="1100"/>
              <a:buFont typeface="Arial"/>
              <a:buNone/>
            </a:pPr>
            <a:r>
              <a:t/>
            </a:r>
            <a:endParaRPr sz="700"/>
          </a:p>
          <a:p>
            <a:pPr indent="0" lvl="0" marL="0" rtl="0" algn="l">
              <a:lnSpc>
                <a:spcPct val="115000"/>
              </a:lnSpc>
              <a:spcBef>
                <a:spcPts val="0"/>
              </a:spcBef>
              <a:spcAft>
                <a:spcPts val="0"/>
              </a:spcAft>
              <a:buClr>
                <a:schemeClr val="dk1"/>
              </a:buClr>
              <a:buSzPts val="1100"/>
              <a:buFont typeface="Arial"/>
              <a:buNone/>
            </a:pPr>
            <a:r>
              <a:rPr lang="en" sz="700" u="sng">
                <a:hlinkClick r:id="rId15"/>
              </a:rPr>
              <a:t>National Outdoor Learning Library</a:t>
            </a:r>
            <a:endParaRPr sz="700"/>
          </a:p>
          <a:p>
            <a:pPr indent="0" lvl="0" marL="0" rtl="0" algn="l">
              <a:lnSpc>
                <a:spcPct val="115000"/>
              </a:lnSpc>
              <a:spcBef>
                <a:spcPts val="0"/>
              </a:spcBef>
              <a:spcAft>
                <a:spcPts val="0"/>
              </a:spcAft>
              <a:buNone/>
            </a:pPr>
            <a:r>
              <a:t/>
            </a:r>
            <a:endParaRPr b="1" sz="900">
              <a:latin typeface="Ubuntu"/>
              <a:ea typeface="Ubuntu"/>
              <a:cs typeface="Ubuntu"/>
              <a:sym typeface="Ubuntu"/>
            </a:endParaRPr>
          </a:p>
          <a:p>
            <a:pPr indent="0" lvl="0" marL="0" rtl="0" algn="l">
              <a:lnSpc>
                <a:spcPct val="115000"/>
              </a:lnSpc>
              <a:spcBef>
                <a:spcPts val="0"/>
              </a:spcBef>
              <a:spcAft>
                <a:spcPts val="0"/>
              </a:spcAft>
              <a:buNone/>
            </a:pPr>
            <a:r>
              <a:t/>
            </a:r>
            <a:endParaRPr sz="700"/>
          </a:p>
        </p:txBody>
      </p:sp>
      <p:pic>
        <p:nvPicPr>
          <p:cNvPr id="68" name="Google Shape;68;p15"/>
          <p:cNvPicPr preferRelativeResize="0"/>
          <p:nvPr/>
        </p:nvPicPr>
        <p:blipFill>
          <a:blip r:embed="rId16">
            <a:alphaModFix/>
          </a:blip>
          <a:stretch>
            <a:fillRect/>
          </a:stretch>
        </p:blipFill>
        <p:spPr>
          <a:xfrm>
            <a:off x="0" y="0"/>
            <a:ext cx="7403105" cy="5714999"/>
          </a:xfrm>
          <a:prstGeom prst="rect">
            <a:avLst/>
          </a:prstGeom>
          <a:noFill/>
          <a:ln cap="flat" cmpd="sng" w="9525">
            <a:solidFill>
              <a:srgbClr val="B7B7B7"/>
            </a:solidFill>
            <a:prstDash val="solid"/>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6"/>
          <p:cNvSpPr txBox="1"/>
          <p:nvPr/>
        </p:nvSpPr>
        <p:spPr>
          <a:xfrm>
            <a:off x="7702850" y="4401426"/>
            <a:ext cx="1164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600"/>
              <a:t>Classroom opportunity #4</a:t>
            </a:r>
            <a:endParaRPr b="1" sz="600"/>
          </a:p>
          <a:p>
            <a:pPr indent="0" lvl="0" marL="0" rtl="0" algn="l">
              <a:spcBef>
                <a:spcPts val="0"/>
              </a:spcBef>
              <a:spcAft>
                <a:spcPts val="0"/>
              </a:spcAft>
              <a:buClr>
                <a:schemeClr val="dk1"/>
              </a:buClr>
              <a:buSzPts val="1100"/>
              <a:buFont typeface="Arial"/>
              <a:buNone/>
            </a:pPr>
            <a:r>
              <a:rPr lang="en" sz="600">
                <a:solidFill>
                  <a:srgbClr val="FF0000"/>
                </a:solidFill>
              </a:rPr>
              <a:t>Describe location and opportunities.</a:t>
            </a:r>
            <a:endParaRPr sz="600"/>
          </a:p>
        </p:txBody>
      </p:sp>
      <p:sp>
        <p:nvSpPr>
          <p:cNvPr id="74" name="Google Shape;74;p16"/>
          <p:cNvSpPr txBox="1"/>
          <p:nvPr/>
        </p:nvSpPr>
        <p:spPr>
          <a:xfrm>
            <a:off x="7702851" y="612913"/>
            <a:ext cx="1164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600"/>
              <a:t>Classroom opportunity #1</a:t>
            </a:r>
            <a:endParaRPr b="1" sz="600"/>
          </a:p>
          <a:p>
            <a:pPr indent="0" lvl="0" marL="0" rtl="0" algn="l">
              <a:spcBef>
                <a:spcPts val="0"/>
              </a:spcBef>
              <a:spcAft>
                <a:spcPts val="0"/>
              </a:spcAft>
              <a:buClr>
                <a:schemeClr val="dk1"/>
              </a:buClr>
              <a:buSzPts val="1100"/>
              <a:buFont typeface="Arial"/>
              <a:buNone/>
            </a:pPr>
            <a:r>
              <a:rPr lang="en" sz="600">
                <a:solidFill>
                  <a:srgbClr val="FF0000"/>
                </a:solidFill>
              </a:rPr>
              <a:t>Describe location and opportunities.</a:t>
            </a:r>
            <a:endParaRPr sz="600"/>
          </a:p>
        </p:txBody>
      </p:sp>
      <p:sp>
        <p:nvSpPr>
          <p:cNvPr id="75" name="Google Shape;75;p16"/>
          <p:cNvSpPr txBox="1"/>
          <p:nvPr/>
        </p:nvSpPr>
        <p:spPr>
          <a:xfrm>
            <a:off x="7702850" y="3138568"/>
            <a:ext cx="1164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600"/>
              <a:t>Classroom opportunity #3</a:t>
            </a:r>
            <a:endParaRPr b="1" sz="600"/>
          </a:p>
          <a:p>
            <a:pPr indent="0" lvl="0" marL="0" rtl="0" algn="l">
              <a:spcBef>
                <a:spcPts val="0"/>
              </a:spcBef>
              <a:spcAft>
                <a:spcPts val="0"/>
              </a:spcAft>
              <a:buClr>
                <a:schemeClr val="dk1"/>
              </a:buClr>
              <a:buSzPts val="1100"/>
              <a:buFont typeface="Arial"/>
              <a:buNone/>
            </a:pPr>
            <a:r>
              <a:rPr lang="en" sz="600">
                <a:solidFill>
                  <a:srgbClr val="FF0000"/>
                </a:solidFill>
              </a:rPr>
              <a:t>Describe location and opportunities.</a:t>
            </a:r>
            <a:endParaRPr sz="600"/>
          </a:p>
        </p:txBody>
      </p:sp>
      <p:sp>
        <p:nvSpPr>
          <p:cNvPr id="76" name="Google Shape;76;p16"/>
          <p:cNvSpPr txBox="1"/>
          <p:nvPr/>
        </p:nvSpPr>
        <p:spPr>
          <a:xfrm>
            <a:off x="7702850" y="1875751"/>
            <a:ext cx="1164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600"/>
              <a:t>Classroom opportunity #2</a:t>
            </a:r>
            <a:endParaRPr b="1" sz="600"/>
          </a:p>
          <a:p>
            <a:pPr indent="0" lvl="0" marL="0" rtl="0" algn="l">
              <a:spcBef>
                <a:spcPts val="0"/>
              </a:spcBef>
              <a:spcAft>
                <a:spcPts val="0"/>
              </a:spcAft>
              <a:buClr>
                <a:schemeClr val="dk1"/>
              </a:buClr>
              <a:buSzPts val="1100"/>
              <a:buFont typeface="Arial"/>
              <a:buNone/>
            </a:pPr>
            <a:r>
              <a:rPr lang="en" sz="600">
                <a:solidFill>
                  <a:srgbClr val="FF0000"/>
                </a:solidFill>
              </a:rPr>
              <a:t>Describe location and opportunities.</a:t>
            </a:r>
            <a:endParaRPr sz="600"/>
          </a:p>
        </p:txBody>
      </p:sp>
      <p:sp>
        <p:nvSpPr>
          <p:cNvPr id="77" name="Google Shape;77;p16"/>
          <p:cNvSpPr/>
          <p:nvPr/>
        </p:nvSpPr>
        <p:spPr>
          <a:xfrm>
            <a:off x="5998675" y="612900"/>
            <a:ext cx="1695600" cy="993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6"/>
          <p:cNvSpPr txBox="1"/>
          <p:nvPr/>
        </p:nvSpPr>
        <p:spPr>
          <a:xfrm rot="-608">
            <a:off x="5998675" y="771042"/>
            <a:ext cx="16956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1000">
                <a:solidFill>
                  <a:srgbClr val="FF0000"/>
                </a:solidFill>
              </a:rPr>
              <a:t>Add a site photo.</a:t>
            </a:r>
            <a:endParaRPr i="1" sz="1000">
              <a:solidFill>
                <a:srgbClr val="FF0000"/>
              </a:solidFill>
            </a:endParaRPr>
          </a:p>
        </p:txBody>
      </p:sp>
      <p:sp>
        <p:nvSpPr>
          <p:cNvPr id="79" name="Google Shape;79;p16"/>
          <p:cNvSpPr/>
          <p:nvPr/>
        </p:nvSpPr>
        <p:spPr>
          <a:xfrm>
            <a:off x="5998675" y="1875750"/>
            <a:ext cx="1695600" cy="993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6"/>
          <p:cNvSpPr txBox="1"/>
          <p:nvPr/>
        </p:nvSpPr>
        <p:spPr>
          <a:xfrm rot="-608">
            <a:off x="5998675" y="2033892"/>
            <a:ext cx="16956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1000">
                <a:solidFill>
                  <a:srgbClr val="FF0000"/>
                </a:solidFill>
              </a:rPr>
              <a:t>Add a site photo.</a:t>
            </a:r>
            <a:endParaRPr i="1" sz="1000">
              <a:solidFill>
                <a:srgbClr val="FF0000"/>
              </a:solidFill>
            </a:endParaRPr>
          </a:p>
        </p:txBody>
      </p:sp>
      <p:sp>
        <p:nvSpPr>
          <p:cNvPr id="81" name="Google Shape;81;p16"/>
          <p:cNvSpPr/>
          <p:nvPr/>
        </p:nvSpPr>
        <p:spPr>
          <a:xfrm>
            <a:off x="5998675" y="3138600"/>
            <a:ext cx="1695600" cy="993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6"/>
          <p:cNvSpPr txBox="1"/>
          <p:nvPr/>
        </p:nvSpPr>
        <p:spPr>
          <a:xfrm rot="-608">
            <a:off x="5998675" y="3296742"/>
            <a:ext cx="16956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1000">
                <a:solidFill>
                  <a:srgbClr val="FF0000"/>
                </a:solidFill>
              </a:rPr>
              <a:t>Add a site photo.</a:t>
            </a:r>
            <a:endParaRPr i="1" sz="1000">
              <a:solidFill>
                <a:srgbClr val="FF0000"/>
              </a:solidFill>
            </a:endParaRPr>
          </a:p>
        </p:txBody>
      </p:sp>
      <p:sp>
        <p:nvSpPr>
          <p:cNvPr id="83" name="Google Shape;83;p16"/>
          <p:cNvSpPr/>
          <p:nvPr/>
        </p:nvSpPr>
        <p:spPr>
          <a:xfrm>
            <a:off x="5998675" y="4401450"/>
            <a:ext cx="1695600" cy="993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6"/>
          <p:cNvSpPr txBox="1"/>
          <p:nvPr/>
        </p:nvSpPr>
        <p:spPr>
          <a:xfrm rot="-608">
            <a:off x="5998675" y="4559592"/>
            <a:ext cx="16956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1000">
                <a:solidFill>
                  <a:srgbClr val="FF0000"/>
                </a:solidFill>
              </a:rPr>
              <a:t>Add a site photo.</a:t>
            </a:r>
            <a:endParaRPr i="1" sz="1000">
              <a:solidFill>
                <a:srgbClr val="FF0000"/>
              </a:solidFill>
            </a:endParaRPr>
          </a:p>
        </p:txBody>
      </p:sp>
      <p:sp>
        <p:nvSpPr>
          <p:cNvPr id="85" name="Google Shape;85;p16"/>
          <p:cNvSpPr/>
          <p:nvPr/>
        </p:nvSpPr>
        <p:spPr>
          <a:xfrm>
            <a:off x="242300" y="612925"/>
            <a:ext cx="4786500" cy="4782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6"/>
          <p:cNvSpPr txBox="1"/>
          <p:nvPr/>
        </p:nvSpPr>
        <p:spPr>
          <a:xfrm>
            <a:off x="242300" y="128725"/>
            <a:ext cx="86250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600">
                <a:solidFill>
                  <a:srgbClr val="FF0000"/>
                </a:solidFill>
                <a:latin typeface="Ubuntu"/>
                <a:ea typeface="Ubuntu"/>
                <a:cs typeface="Ubuntu"/>
                <a:sym typeface="Ubuntu"/>
              </a:rPr>
              <a:t>YOUR SCHOOL NAME</a:t>
            </a:r>
            <a:r>
              <a:rPr b="1" lang="en" sz="1600">
                <a:solidFill>
                  <a:srgbClr val="FF0000"/>
                </a:solidFill>
                <a:latin typeface="Ubuntu"/>
                <a:ea typeface="Ubuntu"/>
                <a:cs typeface="Ubuntu"/>
                <a:sym typeface="Ubuntu"/>
              </a:rPr>
              <a:t> </a:t>
            </a:r>
            <a:r>
              <a:rPr b="1" lang="en" sz="1600">
                <a:latin typeface="Ubuntu"/>
                <a:ea typeface="Ubuntu"/>
                <a:cs typeface="Ubuntu"/>
                <a:sym typeface="Ubuntu"/>
              </a:rPr>
              <a:t> — Outdoor Learning Diagram</a:t>
            </a:r>
            <a:endParaRPr b="1" sz="1600">
              <a:latin typeface="Ubuntu"/>
              <a:ea typeface="Ubuntu"/>
              <a:cs typeface="Ubuntu"/>
              <a:sym typeface="Ubuntu"/>
            </a:endParaRPr>
          </a:p>
        </p:txBody>
      </p:sp>
      <p:sp>
        <p:nvSpPr>
          <p:cNvPr id="87" name="Google Shape;87;p16"/>
          <p:cNvSpPr txBox="1"/>
          <p:nvPr/>
        </p:nvSpPr>
        <p:spPr>
          <a:xfrm rot="-1422">
            <a:off x="-152400" y="771990"/>
            <a:ext cx="50757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a:solidFill>
                  <a:srgbClr val="FF0000"/>
                </a:solidFill>
              </a:rPr>
              <a:t>Add an a</a:t>
            </a:r>
            <a:r>
              <a:rPr i="1" lang="en">
                <a:solidFill>
                  <a:srgbClr val="FF0000"/>
                </a:solidFill>
              </a:rPr>
              <a:t>erial photo of the school campus </a:t>
            </a:r>
            <a:endParaRPr i="1">
              <a:solidFill>
                <a:srgbClr val="FF0000"/>
              </a:solidFill>
            </a:endParaRPr>
          </a:p>
          <a:p>
            <a:pPr indent="0" lvl="0" marL="0" rtl="0" algn="ctr">
              <a:spcBef>
                <a:spcPts val="0"/>
              </a:spcBef>
              <a:spcAft>
                <a:spcPts val="0"/>
              </a:spcAft>
              <a:buNone/>
            </a:pPr>
            <a:r>
              <a:rPr i="1" lang="en">
                <a:solidFill>
                  <a:srgbClr val="FF0000"/>
                </a:solidFill>
              </a:rPr>
              <a:t>from Google Maps here.</a:t>
            </a:r>
            <a:endParaRPr i="1">
              <a:solidFill>
                <a:srgbClr val="FF0000"/>
              </a:solidFill>
            </a:endParaRPr>
          </a:p>
        </p:txBody>
      </p:sp>
      <p:cxnSp>
        <p:nvCxnSpPr>
          <p:cNvPr id="88" name="Google Shape;88;p16"/>
          <p:cNvCxnSpPr>
            <a:stCxn id="79" idx="1"/>
          </p:cNvCxnSpPr>
          <p:nvPr/>
        </p:nvCxnSpPr>
        <p:spPr>
          <a:xfrm rot="10800000">
            <a:off x="4716775" y="2372700"/>
            <a:ext cx="1281900" cy="0"/>
          </a:xfrm>
          <a:prstGeom prst="straightConnector1">
            <a:avLst/>
          </a:prstGeom>
          <a:noFill/>
          <a:ln cap="flat" cmpd="sng" w="19050">
            <a:solidFill>
              <a:srgbClr val="FFFFFF"/>
            </a:solidFill>
            <a:prstDash val="solid"/>
            <a:round/>
            <a:headEnd len="med" w="med" type="none"/>
            <a:tailEnd len="med" w="med" type="none"/>
          </a:ln>
          <a:effectLst>
            <a:outerShdw blurRad="57150" rotWithShape="0" algn="bl" dir="5400000" dist="19050">
              <a:srgbClr val="000000"/>
            </a:outerShdw>
          </a:effectLst>
        </p:spPr>
      </p:cxnSp>
      <p:cxnSp>
        <p:nvCxnSpPr>
          <p:cNvPr id="89" name="Google Shape;89;p16"/>
          <p:cNvCxnSpPr>
            <a:stCxn id="83" idx="1"/>
          </p:cNvCxnSpPr>
          <p:nvPr/>
        </p:nvCxnSpPr>
        <p:spPr>
          <a:xfrm rot="10800000">
            <a:off x="4749775" y="4892400"/>
            <a:ext cx="1248900" cy="6000"/>
          </a:xfrm>
          <a:prstGeom prst="straightConnector1">
            <a:avLst/>
          </a:prstGeom>
          <a:noFill/>
          <a:ln cap="flat" cmpd="sng" w="19050">
            <a:solidFill>
              <a:srgbClr val="FFFFFF"/>
            </a:solidFill>
            <a:prstDash val="solid"/>
            <a:round/>
            <a:headEnd len="med" w="med" type="none"/>
            <a:tailEnd len="med" w="med" type="none"/>
          </a:ln>
          <a:effectLst>
            <a:outerShdw blurRad="57150" rotWithShape="0" algn="bl" dir="5400000" dist="19050">
              <a:srgbClr val="000000"/>
            </a:outerShdw>
          </a:effectLst>
        </p:spPr>
      </p:cxnSp>
      <p:cxnSp>
        <p:nvCxnSpPr>
          <p:cNvPr id="90" name="Google Shape;90;p16"/>
          <p:cNvCxnSpPr>
            <a:stCxn id="77" idx="1"/>
          </p:cNvCxnSpPr>
          <p:nvPr/>
        </p:nvCxnSpPr>
        <p:spPr>
          <a:xfrm rot="10800000">
            <a:off x="4420675" y="1109850"/>
            <a:ext cx="1578000" cy="0"/>
          </a:xfrm>
          <a:prstGeom prst="straightConnector1">
            <a:avLst/>
          </a:prstGeom>
          <a:noFill/>
          <a:ln cap="flat" cmpd="sng" w="19050">
            <a:solidFill>
              <a:srgbClr val="FFFFFF"/>
            </a:solidFill>
            <a:prstDash val="solid"/>
            <a:round/>
            <a:headEnd len="med" w="med" type="none"/>
            <a:tailEnd len="med" w="med" type="none"/>
          </a:ln>
          <a:effectLst>
            <a:outerShdw blurRad="57150" rotWithShape="0" algn="bl" dir="5400000" dist="19050">
              <a:srgbClr val="000000"/>
            </a:outerShdw>
          </a:effectLst>
        </p:spPr>
      </p:cxnSp>
      <p:sp>
        <p:nvSpPr>
          <p:cNvPr id="91" name="Google Shape;91;p16"/>
          <p:cNvSpPr txBox="1"/>
          <p:nvPr/>
        </p:nvSpPr>
        <p:spPr>
          <a:xfrm>
            <a:off x="306200" y="1501775"/>
            <a:ext cx="4410600" cy="3694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FF0000"/>
                </a:solidFill>
              </a:rPr>
              <a:t>Directions:</a:t>
            </a:r>
            <a:endParaRPr sz="1200">
              <a:solidFill>
                <a:srgbClr val="FF0000"/>
              </a:solidFill>
            </a:endParaRPr>
          </a:p>
          <a:p>
            <a:pPr indent="0" lvl="0" marL="0" rtl="0" algn="l">
              <a:spcBef>
                <a:spcPts val="0"/>
              </a:spcBef>
              <a:spcAft>
                <a:spcPts val="0"/>
              </a:spcAft>
              <a:buNone/>
            </a:pPr>
            <a:r>
              <a:t/>
            </a:r>
            <a:endParaRPr sz="1200">
              <a:solidFill>
                <a:srgbClr val="FF0000"/>
              </a:solidFill>
            </a:endParaRPr>
          </a:p>
          <a:p>
            <a:pPr indent="-304800" lvl="0" marL="457200" rtl="0" algn="l">
              <a:spcBef>
                <a:spcPts val="0"/>
              </a:spcBef>
              <a:spcAft>
                <a:spcPts val="0"/>
              </a:spcAft>
              <a:buClr>
                <a:srgbClr val="FF0000"/>
              </a:buClr>
              <a:buSzPts val="1200"/>
              <a:buAutoNum type="arabicParenR"/>
            </a:pPr>
            <a:r>
              <a:rPr lang="en" sz="1200">
                <a:solidFill>
                  <a:srgbClr val="FF0000"/>
                </a:solidFill>
              </a:rPr>
              <a:t>To use template, you will need to create your own copy.</a:t>
            </a:r>
            <a:endParaRPr sz="1200">
              <a:solidFill>
                <a:srgbClr val="FF0000"/>
              </a:solidFill>
            </a:endParaRPr>
          </a:p>
          <a:p>
            <a:pPr indent="-304800" lvl="1" marL="914400" rtl="0" algn="l">
              <a:spcBef>
                <a:spcPts val="0"/>
              </a:spcBef>
              <a:spcAft>
                <a:spcPts val="0"/>
              </a:spcAft>
              <a:buClr>
                <a:srgbClr val="FF0000"/>
              </a:buClr>
              <a:buSzPts val="1200"/>
              <a:buAutoNum type="alphaLcParenR"/>
            </a:pPr>
            <a:r>
              <a:rPr lang="en" sz="1200">
                <a:solidFill>
                  <a:srgbClr val="FF0000"/>
                </a:solidFill>
              </a:rPr>
              <a:t>To use as a Google Slide presentation: Click “File” &gt; “Make a Copy” </a:t>
            </a:r>
            <a:endParaRPr sz="1200">
              <a:solidFill>
                <a:srgbClr val="FF0000"/>
              </a:solidFill>
            </a:endParaRPr>
          </a:p>
          <a:p>
            <a:pPr indent="-304800" lvl="1" marL="914400" rtl="0" algn="l">
              <a:spcBef>
                <a:spcPts val="0"/>
              </a:spcBef>
              <a:spcAft>
                <a:spcPts val="0"/>
              </a:spcAft>
              <a:buClr>
                <a:srgbClr val="FF0000"/>
              </a:buClr>
              <a:buSzPts val="1200"/>
              <a:buAutoNum type="alphaLcParenR"/>
            </a:pPr>
            <a:r>
              <a:rPr lang="en" sz="1200">
                <a:solidFill>
                  <a:srgbClr val="FF0000"/>
                </a:solidFill>
              </a:rPr>
              <a:t>To Download as a PowerPoint presentation: Click “File” &gt; “Download” &gt; MS PowerPoint</a:t>
            </a:r>
            <a:endParaRPr sz="1200">
              <a:solidFill>
                <a:srgbClr val="FF0000"/>
              </a:solidFill>
            </a:endParaRPr>
          </a:p>
          <a:p>
            <a:pPr indent="-304800" lvl="0" marL="457200" rtl="0" algn="l">
              <a:spcBef>
                <a:spcPts val="0"/>
              </a:spcBef>
              <a:spcAft>
                <a:spcPts val="0"/>
              </a:spcAft>
              <a:buClr>
                <a:srgbClr val="FF0000"/>
              </a:buClr>
              <a:buSzPts val="1200"/>
              <a:buAutoNum type="arabicParenR"/>
            </a:pPr>
            <a:r>
              <a:rPr lang="en" sz="1200">
                <a:solidFill>
                  <a:srgbClr val="FF0000"/>
                </a:solidFill>
              </a:rPr>
              <a:t>Add aerial image of school campus from Google Maps.</a:t>
            </a:r>
            <a:endParaRPr sz="1200">
              <a:solidFill>
                <a:srgbClr val="FF0000"/>
              </a:solidFill>
            </a:endParaRPr>
          </a:p>
          <a:p>
            <a:pPr indent="-304800" lvl="0" marL="457200" rtl="0" algn="l">
              <a:spcBef>
                <a:spcPts val="0"/>
              </a:spcBef>
              <a:spcAft>
                <a:spcPts val="0"/>
              </a:spcAft>
              <a:buClr>
                <a:srgbClr val="FF0000"/>
              </a:buClr>
              <a:buSzPts val="1200"/>
              <a:buAutoNum type="arabicParenR"/>
            </a:pPr>
            <a:r>
              <a:rPr lang="en" sz="1200">
                <a:solidFill>
                  <a:srgbClr val="FF0000"/>
                </a:solidFill>
              </a:rPr>
              <a:t>Add images (e.g., photos of the school grounds you have taken, </a:t>
            </a:r>
            <a:r>
              <a:rPr lang="en" sz="1200" u="sng">
                <a:solidFill>
                  <a:schemeClr val="accent5"/>
                </a:solidFill>
                <a:hlinkClick r:id="rId3">
                  <a:extLst>
                    <a:ext uri="{A12FA001-AC4F-418D-AE19-62706E023703}">
                      <ahyp:hlinkClr val="tx"/>
                    </a:ext>
                  </a:extLst>
                </a:hlinkClick>
              </a:rPr>
              <a:t>Augmented Reality Visualizer</a:t>
            </a:r>
            <a:r>
              <a:rPr lang="en" sz="1200">
                <a:solidFill>
                  <a:srgbClr val="FF0000"/>
                </a:solidFill>
              </a:rPr>
              <a:t> images you created, or images from Google Street View) that highlight the outdoor learning opportunities. Use lines, arrows, or numbers to point to or reference each location on the aerial photo of the campus.</a:t>
            </a:r>
            <a:endParaRPr sz="1200">
              <a:solidFill>
                <a:srgbClr val="FF0000"/>
              </a:solidFill>
            </a:endParaRPr>
          </a:p>
          <a:p>
            <a:pPr indent="-304800" lvl="0" marL="457200" rtl="0" algn="l">
              <a:spcBef>
                <a:spcPts val="0"/>
              </a:spcBef>
              <a:spcAft>
                <a:spcPts val="0"/>
              </a:spcAft>
              <a:buClr>
                <a:srgbClr val="FF0000"/>
              </a:buClr>
              <a:buSzPts val="1200"/>
              <a:buAutoNum type="arabicParenR"/>
            </a:pPr>
            <a:r>
              <a:rPr lang="en" sz="1200">
                <a:solidFill>
                  <a:srgbClr val="FF0000"/>
                </a:solidFill>
              </a:rPr>
              <a:t>Add descriptive text for each outdoor learning opportunity. </a:t>
            </a:r>
            <a:endParaRPr sz="1200">
              <a:solidFill>
                <a:srgbClr val="FF0000"/>
              </a:solidFill>
            </a:endParaRPr>
          </a:p>
          <a:p>
            <a:pPr indent="-304800" lvl="0" marL="457200" rtl="0" algn="l">
              <a:spcBef>
                <a:spcPts val="0"/>
              </a:spcBef>
              <a:spcAft>
                <a:spcPts val="0"/>
              </a:spcAft>
              <a:buClr>
                <a:srgbClr val="FF0000"/>
              </a:buClr>
              <a:buSzPts val="1200"/>
              <a:buAutoNum type="arabicParenR"/>
            </a:pPr>
            <a:r>
              <a:rPr lang="en" sz="1200">
                <a:solidFill>
                  <a:srgbClr val="FF0000"/>
                </a:solidFill>
              </a:rPr>
              <a:t>Use more than one slide if needed.</a:t>
            </a:r>
            <a:endParaRPr sz="1200">
              <a:solidFill>
                <a:srgbClr val="FF0000"/>
              </a:solidFill>
            </a:endParaRPr>
          </a:p>
          <a:p>
            <a:pPr indent="-304800" lvl="0" marL="457200" rtl="0" algn="l">
              <a:spcBef>
                <a:spcPts val="0"/>
              </a:spcBef>
              <a:spcAft>
                <a:spcPts val="0"/>
              </a:spcAft>
              <a:buClr>
                <a:srgbClr val="FF0000"/>
              </a:buClr>
              <a:buSzPts val="1200"/>
              <a:buAutoNum type="arabicParenR"/>
            </a:pPr>
            <a:r>
              <a:rPr lang="en" sz="1200">
                <a:solidFill>
                  <a:srgbClr val="FF0000"/>
                </a:solidFill>
              </a:rPr>
              <a:t>Remember to get feedback and incorporate suggestions from the school community.</a:t>
            </a:r>
            <a:endParaRPr sz="1200">
              <a:solidFill>
                <a:srgbClr val="FF0000"/>
              </a:solidFill>
            </a:endParaRPr>
          </a:p>
        </p:txBody>
      </p:sp>
      <p:cxnSp>
        <p:nvCxnSpPr>
          <p:cNvPr id="92" name="Google Shape;92;p16"/>
          <p:cNvCxnSpPr>
            <a:stCxn id="81" idx="1"/>
          </p:cNvCxnSpPr>
          <p:nvPr/>
        </p:nvCxnSpPr>
        <p:spPr>
          <a:xfrm rot="10800000">
            <a:off x="4629175" y="3635550"/>
            <a:ext cx="1369500" cy="0"/>
          </a:xfrm>
          <a:prstGeom prst="straightConnector1">
            <a:avLst/>
          </a:prstGeom>
          <a:noFill/>
          <a:ln cap="flat" cmpd="sng" w="19050">
            <a:solidFill>
              <a:srgbClr val="FFFFFF"/>
            </a:solidFill>
            <a:prstDash val="solid"/>
            <a:round/>
            <a:headEnd len="med" w="med" type="none"/>
            <a:tailEnd len="med" w="med" type="none"/>
          </a:ln>
          <a:effectLst>
            <a:outerShdw blurRad="57150" rotWithShape="0" algn="bl" dir="5400000" dist="19050">
              <a:srgbClr val="000000"/>
            </a:outerShdw>
          </a:effectLst>
        </p:spPr>
      </p:cxnSp>
      <p:sp>
        <p:nvSpPr>
          <p:cNvPr id="93" name="Google Shape;93;p16"/>
          <p:cNvSpPr txBox="1"/>
          <p:nvPr/>
        </p:nvSpPr>
        <p:spPr>
          <a:xfrm>
            <a:off x="5992550" y="1614750"/>
            <a:ext cx="1365900" cy="138600"/>
          </a:xfrm>
          <a:prstGeom prst="rect">
            <a:avLst/>
          </a:prstGeom>
          <a:noFill/>
          <a:ln>
            <a:noFill/>
          </a:ln>
        </p:spPr>
        <p:txBody>
          <a:bodyPr anchorCtr="0" anchor="t" bIns="18275" lIns="18275" spcFirstLastPara="1" rIns="18275" wrap="square" tIns="27425">
            <a:spAutoFit/>
          </a:bodyPr>
          <a:lstStyle/>
          <a:p>
            <a:pPr indent="0" lvl="0" marL="0" rtl="0" algn="l">
              <a:spcBef>
                <a:spcPts val="0"/>
              </a:spcBef>
              <a:spcAft>
                <a:spcPts val="0"/>
              </a:spcAft>
              <a:buNone/>
            </a:pPr>
            <a:r>
              <a:rPr lang="en" sz="600">
                <a:solidFill>
                  <a:srgbClr val="666666"/>
                </a:solidFill>
              </a:rPr>
              <a:t>Image © [</a:t>
            </a:r>
            <a:r>
              <a:rPr lang="en" sz="600">
                <a:solidFill>
                  <a:srgbClr val="FF0000"/>
                </a:solidFill>
              </a:rPr>
              <a:t>Image Source</a:t>
            </a:r>
            <a:r>
              <a:rPr lang="en" sz="600">
                <a:solidFill>
                  <a:srgbClr val="666666"/>
                </a:solidFill>
              </a:rPr>
              <a:t>]</a:t>
            </a:r>
            <a:endParaRPr sz="600">
              <a:solidFill>
                <a:srgbClr val="666666"/>
              </a:solidFill>
            </a:endParaRPr>
          </a:p>
        </p:txBody>
      </p:sp>
      <p:sp>
        <p:nvSpPr>
          <p:cNvPr id="94" name="Google Shape;94;p16"/>
          <p:cNvSpPr txBox="1"/>
          <p:nvPr/>
        </p:nvSpPr>
        <p:spPr>
          <a:xfrm>
            <a:off x="230000" y="5431125"/>
            <a:ext cx="1365900" cy="110700"/>
          </a:xfrm>
          <a:prstGeom prst="rect">
            <a:avLst/>
          </a:prstGeom>
          <a:noFill/>
          <a:ln>
            <a:noFill/>
          </a:ln>
        </p:spPr>
        <p:txBody>
          <a:bodyPr anchorCtr="0" anchor="b" bIns="18275" lIns="18275" spcFirstLastPara="1" rIns="18275" wrap="square" tIns="27425">
            <a:noAutofit/>
          </a:bodyPr>
          <a:lstStyle/>
          <a:p>
            <a:pPr indent="0" lvl="0" marL="0" rtl="0" algn="l">
              <a:spcBef>
                <a:spcPts val="0"/>
              </a:spcBef>
              <a:spcAft>
                <a:spcPts val="0"/>
              </a:spcAft>
              <a:buNone/>
            </a:pPr>
            <a:r>
              <a:rPr lang="en" sz="600">
                <a:solidFill>
                  <a:srgbClr val="666666"/>
                </a:solidFill>
              </a:rPr>
              <a:t>Image © [</a:t>
            </a:r>
            <a:r>
              <a:rPr lang="en" sz="600">
                <a:solidFill>
                  <a:srgbClr val="FF0000"/>
                </a:solidFill>
              </a:rPr>
              <a:t>Image Source</a:t>
            </a:r>
            <a:r>
              <a:rPr lang="en" sz="600">
                <a:solidFill>
                  <a:srgbClr val="666666"/>
                </a:solidFill>
              </a:rPr>
              <a:t>]</a:t>
            </a:r>
            <a:endParaRPr sz="600">
              <a:solidFill>
                <a:srgbClr val="666666"/>
              </a:solidFill>
            </a:endParaRPr>
          </a:p>
        </p:txBody>
      </p:sp>
      <p:sp>
        <p:nvSpPr>
          <p:cNvPr id="95" name="Google Shape;95;p16"/>
          <p:cNvSpPr txBox="1"/>
          <p:nvPr/>
        </p:nvSpPr>
        <p:spPr>
          <a:xfrm>
            <a:off x="5992550" y="4140400"/>
            <a:ext cx="1365900" cy="138600"/>
          </a:xfrm>
          <a:prstGeom prst="rect">
            <a:avLst/>
          </a:prstGeom>
          <a:noFill/>
          <a:ln>
            <a:noFill/>
          </a:ln>
        </p:spPr>
        <p:txBody>
          <a:bodyPr anchorCtr="0" anchor="t" bIns="18275" lIns="18275" spcFirstLastPara="1" rIns="18275" wrap="square" tIns="27425">
            <a:spAutoFit/>
          </a:bodyPr>
          <a:lstStyle/>
          <a:p>
            <a:pPr indent="0" lvl="0" marL="0" rtl="0" algn="l">
              <a:spcBef>
                <a:spcPts val="0"/>
              </a:spcBef>
              <a:spcAft>
                <a:spcPts val="0"/>
              </a:spcAft>
              <a:buNone/>
            </a:pPr>
            <a:r>
              <a:rPr lang="en" sz="600">
                <a:solidFill>
                  <a:srgbClr val="666666"/>
                </a:solidFill>
              </a:rPr>
              <a:t>Image © [</a:t>
            </a:r>
            <a:r>
              <a:rPr lang="en" sz="600">
                <a:solidFill>
                  <a:srgbClr val="FF0000"/>
                </a:solidFill>
              </a:rPr>
              <a:t>Image Source</a:t>
            </a:r>
            <a:r>
              <a:rPr lang="en" sz="600">
                <a:solidFill>
                  <a:srgbClr val="666666"/>
                </a:solidFill>
              </a:rPr>
              <a:t>]</a:t>
            </a:r>
            <a:endParaRPr sz="600">
              <a:solidFill>
                <a:srgbClr val="666666"/>
              </a:solidFill>
            </a:endParaRPr>
          </a:p>
        </p:txBody>
      </p:sp>
      <p:sp>
        <p:nvSpPr>
          <p:cNvPr id="96" name="Google Shape;96;p16"/>
          <p:cNvSpPr txBox="1"/>
          <p:nvPr/>
        </p:nvSpPr>
        <p:spPr>
          <a:xfrm>
            <a:off x="5992550" y="2877575"/>
            <a:ext cx="1365900" cy="138600"/>
          </a:xfrm>
          <a:prstGeom prst="rect">
            <a:avLst/>
          </a:prstGeom>
          <a:noFill/>
          <a:ln>
            <a:noFill/>
          </a:ln>
        </p:spPr>
        <p:txBody>
          <a:bodyPr anchorCtr="0" anchor="t" bIns="18275" lIns="18275" spcFirstLastPara="1" rIns="18275" wrap="square" tIns="27425">
            <a:spAutoFit/>
          </a:bodyPr>
          <a:lstStyle/>
          <a:p>
            <a:pPr indent="0" lvl="0" marL="0" rtl="0" algn="l">
              <a:spcBef>
                <a:spcPts val="0"/>
              </a:spcBef>
              <a:spcAft>
                <a:spcPts val="0"/>
              </a:spcAft>
              <a:buNone/>
            </a:pPr>
            <a:r>
              <a:rPr lang="en" sz="600">
                <a:solidFill>
                  <a:srgbClr val="666666"/>
                </a:solidFill>
              </a:rPr>
              <a:t>Image © [</a:t>
            </a:r>
            <a:r>
              <a:rPr lang="en" sz="600">
                <a:solidFill>
                  <a:srgbClr val="FF0000"/>
                </a:solidFill>
              </a:rPr>
              <a:t>Image Source</a:t>
            </a:r>
            <a:r>
              <a:rPr lang="en" sz="600">
                <a:solidFill>
                  <a:srgbClr val="666666"/>
                </a:solidFill>
              </a:rPr>
              <a:t>]</a:t>
            </a:r>
            <a:endParaRPr sz="600">
              <a:solidFill>
                <a:srgbClr val="666666"/>
              </a:solidFill>
            </a:endParaRPr>
          </a:p>
        </p:txBody>
      </p:sp>
      <p:sp>
        <p:nvSpPr>
          <p:cNvPr id="97" name="Google Shape;97;p16"/>
          <p:cNvSpPr txBox="1"/>
          <p:nvPr/>
        </p:nvSpPr>
        <p:spPr>
          <a:xfrm>
            <a:off x="5992550" y="5403225"/>
            <a:ext cx="1365900" cy="138600"/>
          </a:xfrm>
          <a:prstGeom prst="rect">
            <a:avLst/>
          </a:prstGeom>
          <a:noFill/>
          <a:ln>
            <a:noFill/>
          </a:ln>
        </p:spPr>
        <p:txBody>
          <a:bodyPr anchorCtr="0" anchor="b" bIns="18275" lIns="18275" spcFirstLastPara="1" rIns="18275" wrap="square" tIns="27425">
            <a:noAutofit/>
          </a:bodyPr>
          <a:lstStyle/>
          <a:p>
            <a:pPr indent="0" lvl="0" marL="0" rtl="0" algn="l">
              <a:spcBef>
                <a:spcPts val="0"/>
              </a:spcBef>
              <a:spcAft>
                <a:spcPts val="0"/>
              </a:spcAft>
              <a:buNone/>
            </a:pPr>
            <a:r>
              <a:rPr lang="en" sz="600">
                <a:solidFill>
                  <a:srgbClr val="666666"/>
                </a:solidFill>
              </a:rPr>
              <a:t>Image © [</a:t>
            </a:r>
            <a:r>
              <a:rPr lang="en" sz="600">
                <a:solidFill>
                  <a:srgbClr val="FF0000"/>
                </a:solidFill>
              </a:rPr>
              <a:t>Image Source</a:t>
            </a:r>
            <a:r>
              <a:rPr lang="en" sz="600">
                <a:solidFill>
                  <a:srgbClr val="666666"/>
                </a:solidFill>
              </a:rPr>
              <a:t>]</a:t>
            </a:r>
            <a:endParaRPr sz="600">
              <a:solidFill>
                <a:srgbClr val="666666"/>
              </a:solidFill>
            </a:endParaRPr>
          </a:p>
        </p:txBody>
      </p:sp>
      <p:sp>
        <p:nvSpPr>
          <p:cNvPr id="98" name="Google Shape;98;p16"/>
          <p:cNvSpPr txBox="1"/>
          <p:nvPr/>
        </p:nvSpPr>
        <p:spPr>
          <a:xfrm>
            <a:off x="4854025" y="952425"/>
            <a:ext cx="3984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a:solidFill>
                <a:srgbClr val="FF0000"/>
              </a:solidFill>
              <a:highlight>
                <a:schemeClr val="lt1"/>
              </a:high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pic>
        <p:nvPicPr>
          <p:cNvPr id="103" name="Google Shape;103;p17"/>
          <p:cNvPicPr preferRelativeResize="0"/>
          <p:nvPr/>
        </p:nvPicPr>
        <p:blipFill>
          <a:blip r:embed="rId3">
            <a:alphaModFix/>
          </a:blip>
          <a:stretch>
            <a:fillRect/>
          </a:stretch>
        </p:blipFill>
        <p:spPr>
          <a:xfrm>
            <a:off x="242200" y="608875"/>
            <a:ext cx="4786400" cy="4786400"/>
          </a:xfrm>
          <a:prstGeom prst="rect">
            <a:avLst/>
          </a:prstGeom>
          <a:noFill/>
          <a:ln>
            <a:noFill/>
          </a:ln>
        </p:spPr>
      </p:pic>
      <p:sp>
        <p:nvSpPr>
          <p:cNvPr id="104" name="Google Shape;104;p17"/>
          <p:cNvSpPr txBox="1"/>
          <p:nvPr/>
        </p:nvSpPr>
        <p:spPr>
          <a:xfrm>
            <a:off x="7702850" y="4401426"/>
            <a:ext cx="1164309" cy="738872"/>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600"/>
              <a:t>Classroom opportunity #6</a:t>
            </a:r>
            <a:endParaRPr b="1" sz="600"/>
          </a:p>
          <a:p>
            <a:pPr indent="0" lvl="0" marL="0" rtl="0" algn="l">
              <a:spcBef>
                <a:spcPts val="0"/>
              </a:spcBef>
              <a:spcAft>
                <a:spcPts val="0"/>
              </a:spcAft>
              <a:buNone/>
            </a:pPr>
            <a:r>
              <a:rPr lang="en" sz="600"/>
              <a:t>Set up stumps or bucket seating in semicircle on grass for 10 students. Take advantage of shade from existing trees.</a:t>
            </a:r>
            <a:endParaRPr sz="600"/>
          </a:p>
        </p:txBody>
      </p:sp>
      <p:sp>
        <p:nvSpPr>
          <p:cNvPr id="105" name="Google Shape;105;p17"/>
          <p:cNvSpPr txBox="1"/>
          <p:nvPr/>
        </p:nvSpPr>
        <p:spPr>
          <a:xfrm>
            <a:off x="7702851" y="612913"/>
            <a:ext cx="11643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600"/>
              <a:t>Classroom opportunity #1</a:t>
            </a:r>
            <a:endParaRPr b="1" sz="600"/>
          </a:p>
          <a:p>
            <a:pPr indent="0" lvl="0" marL="0" rtl="0" algn="l">
              <a:spcBef>
                <a:spcPts val="0"/>
              </a:spcBef>
              <a:spcAft>
                <a:spcPts val="0"/>
              </a:spcAft>
              <a:buNone/>
            </a:pPr>
            <a:r>
              <a:rPr lang="en" sz="600"/>
              <a:t>Access to classroom for supplies. Add noise buffer or visual screening with plants along northern edge of campus if needed.</a:t>
            </a:r>
            <a:endParaRPr sz="600"/>
          </a:p>
        </p:txBody>
      </p:sp>
      <p:sp>
        <p:nvSpPr>
          <p:cNvPr id="106" name="Google Shape;106;p17"/>
          <p:cNvSpPr txBox="1"/>
          <p:nvPr/>
        </p:nvSpPr>
        <p:spPr>
          <a:xfrm>
            <a:off x="7702850" y="3138568"/>
            <a:ext cx="1164309" cy="554084"/>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600"/>
              <a:t>Classroom opportunity #5</a:t>
            </a:r>
            <a:endParaRPr b="1" sz="600"/>
          </a:p>
          <a:p>
            <a:pPr indent="0" lvl="0" marL="0" rtl="0" algn="l">
              <a:spcBef>
                <a:spcPts val="0"/>
              </a:spcBef>
              <a:spcAft>
                <a:spcPts val="0"/>
              </a:spcAft>
              <a:buNone/>
            </a:pPr>
            <a:r>
              <a:rPr lang="en" sz="600"/>
              <a:t>Utilize shade from tree or add tent/shade canopy with bucket seating.  </a:t>
            </a:r>
            <a:endParaRPr sz="600"/>
          </a:p>
        </p:txBody>
      </p:sp>
      <p:cxnSp>
        <p:nvCxnSpPr>
          <p:cNvPr id="107" name="Google Shape;107;p17"/>
          <p:cNvCxnSpPr>
            <a:stCxn id="108" idx="1"/>
          </p:cNvCxnSpPr>
          <p:nvPr/>
        </p:nvCxnSpPr>
        <p:spPr>
          <a:xfrm flipH="1">
            <a:off x="2772170" y="1109814"/>
            <a:ext cx="3226500" cy="229500"/>
          </a:xfrm>
          <a:prstGeom prst="straightConnector1">
            <a:avLst/>
          </a:prstGeom>
          <a:noFill/>
          <a:ln cap="flat" cmpd="sng" w="19050">
            <a:solidFill>
              <a:srgbClr val="FFFFFF"/>
            </a:solidFill>
            <a:prstDash val="solid"/>
            <a:round/>
            <a:headEnd len="med" w="med" type="none"/>
            <a:tailEnd len="med" w="med" type="none"/>
          </a:ln>
          <a:effectLst>
            <a:outerShdw blurRad="57150" rotWithShape="0" algn="bl" dir="5400000" dist="19050">
              <a:srgbClr val="000000"/>
            </a:outerShdw>
          </a:effectLst>
        </p:spPr>
      </p:cxnSp>
      <p:cxnSp>
        <p:nvCxnSpPr>
          <p:cNvPr id="109" name="Google Shape;109;p17"/>
          <p:cNvCxnSpPr>
            <a:stCxn id="110" idx="1"/>
          </p:cNvCxnSpPr>
          <p:nvPr/>
        </p:nvCxnSpPr>
        <p:spPr>
          <a:xfrm rot="10800000">
            <a:off x="3813170" y="1920260"/>
            <a:ext cx="2185500" cy="452400"/>
          </a:xfrm>
          <a:prstGeom prst="straightConnector1">
            <a:avLst/>
          </a:prstGeom>
          <a:noFill/>
          <a:ln cap="flat" cmpd="sng" w="19050">
            <a:solidFill>
              <a:srgbClr val="FFFFFF"/>
            </a:solidFill>
            <a:prstDash val="solid"/>
            <a:round/>
            <a:headEnd len="med" w="med" type="none"/>
            <a:tailEnd len="med" w="med" type="none"/>
          </a:ln>
          <a:effectLst>
            <a:outerShdw blurRad="57150" rotWithShape="0" algn="bl" dir="5400000" dist="19050">
              <a:srgbClr val="000000"/>
            </a:outerShdw>
          </a:effectLst>
        </p:spPr>
      </p:cxnSp>
      <p:cxnSp>
        <p:nvCxnSpPr>
          <p:cNvPr id="111" name="Google Shape;111;p17"/>
          <p:cNvCxnSpPr>
            <a:stCxn id="112" idx="1"/>
          </p:cNvCxnSpPr>
          <p:nvPr/>
        </p:nvCxnSpPr>
        <p:spPr>
          <a:xfrm flipH="1">
            <a:off x="4309370" y="3635509"/>
            <a:ext cx="1689300" cy="15600"/>
          </a:xfrm>
          <a:prstGeom prst="straightConnector1">
            <a:avLst/>
          </a:prstGeom>
          <a:noFill/>
          <a:ln cap="flat" cmpd="sng" w="19050">
            <a:solidFill>
              <a:srgbClr val="FFFFFF"/>
            </a:solidFill>
            <a:prstDash val="solid"/>
            <a:round/>
            <a:headEnd len="med" w="med" type="none"/>
            <a:tailEnd len="med" w="med" type="none"/>
          </a:ln>
          <a:effectLst>
            <a:outerShdw blurRad="57150" rotWithShape="0" algn="bl" dir="5400000" dist="19050">
              <a:srgbClr val="000000"/>
            </a:outerShdw>
          </a:effectLst>
        </p:spPr>
      </p:cxnSp>
      <p:sp>
        <p:nvSpPr>
          <p:cNvPr id="113" name="Google Shape;113;p17"/>
          <p:cNvSpPr txBox="1"/>
          <p:nvPr/>
        </p:nvSpPr>
        <p:spPr>
          <a:xfrm>
            <a:off x="7702850" y="1875750"/>
            <a:ext cx="13659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600"/>
              <a:t>Classroom opportunities #2, 3, </a:t>
            </a:r>
            <a:r>
              <a:rPr b="1" lang="en" sz="600"/>
              <a:t>4</a:t>
            </a:r>
            <a:endParaRPr b="1" sz="600"/>
          </a:p>
          <a:p>
            <a:pPr indent="0" lvl="0" marL="0" rtl="0" algn="l">
              <a:spcBef>
                <a:spcPts val="0"/>
              </a:spcBef>
              <a:spcAft>
                <a:spcPts val="0"/>
              </a:spcAft>
              <a:buNone/>
            </a:pPr>
            <a:r>
              <a:rPr lang="en" sz="600"/>
              <a:t>Access to classroom, set </a:t>
            </a:r>
            <a:endParaRPr sz="600"/>
          </a:p>
          <a:p>
            <a:pPr indent="0" lvl="0" marL="0" rtl="0" algn="l">
              <a:spcBef>
                <a:spcPts val="0"/>
              </a:spcBef>
              <a:spcAft>
                <a:spcPts val="0"/>
              </a:spcAft>
              <a:buNone/>
            </a:pPr>
            <a:r>
              <a:rPr lang="en" sz="600"/>
              <a:t>up seating in semicircle for </a:t>
            </a:r>
            <a:endParaRPr sz="600"/>
          </a:p>
          <a:p>
            <a:pPr indent="0" lvl="0" marL="0" rtl="0" algn="l">
              <a:spcBef>
                <a:spcPts val="0"/>
              </a:spcBef>
              <a:spcAft>
                <a:spcPts val="0"/>
              </a:spcAft>
              <a:buNone/>
            </a:pPr>
            <a:r>
              <a:rPr lang="en" sz="600"/>
              <a:t>10 students each. Use shade </a:t>
            </a:r>
            <a:endParaRPr sz="600"/>
          </a:p>
          <a:p>
            <a:pPr indent="0" lvl="0" marL="0" rtl="0" algn="l">
              <a:spcBef>
                <a:spcPts val="0"/>
              </a:spcBef>
              <a:spcAft>
                <a:spcPts val="0"/>
              </a:spcAft>
              <a:buNone/>
            </a:pPr>
            <a:r>
              <a:rPr lang="en" sz="600"/>
              <a:t>from building or add tent if needed.</a:t>
            </a:r>
            <a:endParaRPr sz="600"/>
          </a:p>
        </p:txBody>
      </p:sp>
      <p:cxnSp>
        <p:nvCxnSpPr>
          <p:cNvPr id="114" name="Google Shape;114;p17"/>
          <p:cNvCxnSpPr>
            <a:stCxn id="110" idx="1"/>
          </p:cNvCxnSpPr>
          <p:nvPr/>
        </p:nvCxnSpPr>
        <p:spPr>
          <a:xfrm rot="10800000">
            <a:off x="3800870" y="2307560"/>
            <a:ext cx="2197800" cy="65100"/>
          </a:xfrm>
          <a:prstGeom prst="straightConnector1">
            <a:avLst/>
          </a:prstGeom>
          <a:noFill/>
          <a:ln cap="flat" cmpd="sng" w="19050">
            <a:solidFill>
              <a:srgbClr val="FFFFFF"/>
            </a:solidFill>
            <a:prstDash val="solid"/>
            <a:round/>
            <a:headEnd len="med" w="med" type="none"/>
            <a:tailEnd len="med" w="med" type="none"/>
          </a:ln>
          <a:effectLst>
            <a:outerShdw blurRad="57150" rotWithShape="0" algn="bl" dir="5400000" dist="19050">
              <a:srgbClr val="000000"/>
            </a:outerShdw>
          </a:effectLst>
        </p:spPr>
      </p:cxnSp>
      <p:cxnSp>
        <p:nvCxnSpPr>
          <p:cNvPr id="115" name="Google Shape;115;p17"/>
          <p:cNvCxnSpPr>
            <a:stCxn id="110" idx="1"/>
          </p:cNvCxnSpPr>
          <p:nvPr/>
        </p:nvCxnSpPr>
        <p:spPr>
          <a:xfrm flipH="1">
            <a:off x="2542070" y="2372660"/>
            <a:ext cx="3456600" cy="818400"/>
          </a:xfrm>
          <a:prstGeom prst="straightConnector1">
            <a:avLst/>
          </a:prstGeom>
          <a:noFill/>
          <a:ln cap="flat" cmpd="sng" w="19050">
            <a:solidFill>
              <a:srgbClr val="FFFFFF"/>
            </a:solidFill>
            <a:prstDash val="solid"/>
            <a:round/>
            <a:headEnd len="med" w="med" type="none"/>
            <a:tailEnd len="med" w="med" type="none"/>
          </a:ln>
          <a:effectLst>
            <a:outerShdw blurRad="57150" rotWithShape="0" algn="bl" dir="5400000" dist="19050">
              <a:srgbClr val="000000"/>
            </a:outerShdw>
          </a:effectLst>
        </p:spPr>
      </p:cxnSp>
      <p:cxnSp>
        <p:nvCxnSpPr>
          <p:cNvPr id="116" name="Google Shape;116;p17"/>
          <p:cNvCxnSpPr>
            <a:stCxn id="117" idx="1"/>
          </p:cNvCxnSpPr>
          <p:nvPr/>
        </p:nvCxnSpPr>
        <p:spPr>
          <a:xfrm rot="10800000">
            <a:off x="1125770" y="4619656"/>
            <a:ext cx="4872900" cy="278700"/>
          </a:xfrm>
          <a:prstGeom prst="straightConnector1">
            <a:avLst/>
          </a:prstGeom>
          <a:noFill/>
          <a:ln cap="flat" cmpd="sng" w="19050">
            <a:solidFill>
              <a:srgbClr val="FFFFFF"/>
            </a:solidFill>
            <a:prstDash val="solid"/>
            <a:round/>
            <a:headEnd len="med" w="med" type="none"/>
            <a:tailEnd len="med" w="med" type="none"/>
          </a:ln>
          <a:effectLst>
            <a:outerShdw blurRad="57150" rotWithShape="0" algn="bl" dir="5400000" dist="19050">
              <a:srgbClr val="000000"/>
            </a:outerShdw>
          </a:effectLst>
        </p:spPr>
      </p:cxnSp>
      <p:pic>
        <p:nvPicPr>
          <p:cNvPr id="108" name="Google Shape;108;p17"/>
          <p:cNvPicPr preferRelativeResize="0"/>
          <p:nvPr/>
        </p:nvPicPr>
        <p:blipFill rotWithShape="1">
          <a:blip r:embed="rId4">
            <a:alphaModFix/>
          </a:blip>
          <a:srcRect b="3119" l="0" r="3232" t="0"/>
          <a:stretch/>
        </p:blipFill>
        <p:spPr>
          <a:xfrm>
            <a:off x="5998670" y="612894"/>
            <a:ext cx="1695635" cy="993840"/>
          </a:xfrm>
          <a:prstGeom prst="rect">
            <a:avLst/>
          </a:prstGeom>
          <a:noFill/>
          <a:ln>
            <a:noFill/>
          </a:ln>
        </p:spPr>
      </p:pic>
      <p:pic>
        <p:nvPicPr>
          <p:cNvPr id="112" name="Google Shape;112;p17"/>
          <p:cNvPicPr preferRelativeResize="0"/>
          <p:nvPr/>
        </p:nvPicPr>
        <p:blipFill rotWithShape="1">
          <a:blip r:embed="rId5">
            <a:alphaModFix/>
          </a:blip>
          <a:srcRect b="621" l="0" r="3222" t="7979"/>
          <a:stretch/>
        </p:blipFill>
        <p:spPr>
          <a:xfrm>
            <a:off x="5998670" y="3138588"/>
            <a:ext cx="1695634" cy="993842"/>
          </a:xfrm>
          <a:prstGeom prst="rect">
            <a:avLst/>
          </a:prstGeom>
          <a:noFill/>
          <a:ln>
            <a:noFill/>
          </a:ln>
        </p:spPr>
      </p:pic>
      <p:pic>
        <p:nvPicPr>
          <p:cNvPr id="117" name="Google Shape;117;p17"/>
          <p:cNvPicPr preferRelativeResize="0"/>
          <p:nvPr/>
        </p:nvPicPr>
        <p:blipFill rotWithShape="1">
          <a:blip r:embed="rId6">
            <a:alphaModFix/>
          </a:blip>
          <a:srcRect b="5196" l="21084" r="2550" t="7611"/>
          <a:stretch/>
        </p:blipFill>
        <p:spPr>
          <a:xfrm>
            <a:off x="5998670" y="4401436"/>
            <a:ext cx="1695635" cy="993840"/>
          </a:xfrm>
          <a:prstGeom prst="rect">
            <a:avLst/>
          </a:prstGeom>
          <a:noFill/>
          <a:ln>
            <a:noFill/>
          </a:ln>
        </p:spPr>
      </p:pic>
      <p:pic>
        <p:nvPicPr>
          <p:cNvPr id="110" name="Google Shape;110;p17"/>
          <p:cNvPicPr preferRelativeResize="0"/>
          <p:nvPr/>
        </p:nvPicPr>
        <p:blipFill rotWithShape="1">
          <a:blip r:embed="rId7">
            <a:alphaModFix/>
          </a:blip>
          <a:srcRect b="17736" l="11615" r="16327" t="0"/>
          <a:stretch/>
        </p:blipFill>
        <p:spPr>
          <a:xfrm>
            <a:off x="5998670" y="1875740"/>
            <a:ext cx="1695633" cy="993841"/>
          </a:xfrm>
          <a:prstGeom prst="rect">
            <a:avLst/>
          </a:prstGeom>
          <a:noFill/>
          <a:ln>
            <a:noFill/>
          </a:ln>
        </p:spPr>
      </p:pic>
      <p:sp>
        <p:nvSpPr>
          <p:cNvPr id="118" name="Google Shape;118;p17"/>
          <p:cNvSpPr txBox="1"/>
          <p:nvPr/>
        </p:nvSpPr>
        <p:spPr>
          <a:xfrm>
            <a:off x="242200" y="128725"/>
            <a:ext cx="86250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600">
                <a:latin typeface="Ubuntu"/>
                <a:ea typeface="Ubuntu"/>
                <a:cs typeface="Ubuntu"/>
                <a:sym typeface="Ubuntu"/>
              </a:rPr>
              <a:t>ELEMENTARY SCHOOL  — Outdoor Learning Diagram</a:t>
            </a:r>
            <a:endParaRPr b="1" sz="1600">
              <a:latin typeface="Ubuntu"/>
              <a:ea typeface="Ubuntu"/>
              <a:cs typeface="Ubuntu"/>
              <a:sym typeface="Ubuntu"/>
            </a:endParaRPr>
          </a:p>
        </p:txBody>
      </p:sp>
      <p:sp>
        <p:nvSpPr>
          <p:cNvPr id="119" name="Google Shape;119;p17"/>
          <p:cNvSpPr txBox="1"/>
          <p:nvPr/>
        </p:nvSpPr>
        <p:spPr>
          <a:xfrm>
            <a:off x="5992550" y="1614750"/>
            <a:ext cx="1365900" cy="138600"/>
          </a:xfrm>
          <a:prstGeom prst="rect">
            <a:avLst/>
          </a:prstGeom>
          <a:noFill/>
          <a:ln>
            <a:noFill/>
          </a:ln>
        </p:spPr>
        <p:txBody>
          <a:bodyPr anchorCtr="0" anchor="t" bIns="18275" lIns="18275" spcFirstLastPara="1" rIns="18275" wrap="square" tIns="27425">
            <a:spAutoFit/>
          </a:bodyPr>
          <a:lstStyle/>
          <a:p>
            <a:pPr indent="0" lvl="0" marL="0" rtl="0" algn="l">
              <a:spcBef>
                <a:spcPts val="0"/>
              </a:spcBef>
              <a:spcAft>
                <a:spcPts val="0"/>
              </a:spcAft>
              <a:buNone/>
            </a:pPr>
            <a:r>
              <a:rPr lang="en" sz="600">
                <a:solidFill>
                  <a:srgbClr val="666666"/>
                </a:solidFill>
              </a:rPr>
              <a:t>I</a:t>
            </a:r>
            <a:r>
              <a:rPr lang="en" sz="600">
                <a:solidFill>
                  <a:srgbClr val="666666"/>
                </a:solidFill>
              </a:rPr>
              <a:t>mage © </a:t>
            </a:r>
            <a:r>
              <a:rPr lang="en" sz="600">
                <a:solidFill>
                  <a:srgbClr val="666666"/>
                </a:solidFill>
              </a:rPr>
              <a:t>Google Street View</a:t>
            </a:r>
            <a:endParaRPr sz="600">
              <a:solidFill>
                <a:srgbClr val="666666"/>
              </a:solidFill>
            </a:endParaRPr>
          </a:p>
        </p:txBody>
      </p:sp>
      <p:sp>
        <p:nvSpPr>
          <p:cNvPr id="120" name="Google Shape;120;p17"/>
          <p:cNvSpPr txBox="1"/>
          <p:nvPr/>
        </p:nvSpPr>
        <p:spPr>
          <a:xfrm>
            <a:off x="230000" y="5431125"/>
            <a:ext cx="1365900" cy="110700"/>
          </a:xfrm>
          <a:prstGeom prst="rect">
            <a:avLst/>
          </a:prstGeom>
          <a:noFill/>
          <a:ln>
            <a:noFill/>
          </a:ln>
        </p:spPr>
        <p:txBody>
          <a:bodyPr anchorCtr="0" anchor="b" bIns="18275" lIns="18275" spcFirstLastPara="1" rIns="18275" wrap="square" tIns="27425">
            <a:noAutofit/>
          </a:bodyPr>
          <a:lstStyle/>
          <a:p>
            <a:pPr indent="0" lvl="0" marL="0" rtl="0" algn="l">
              <a:spcBef>
                <a:spcPts val="0"/>
              </a:spcBef>
              <a:spcAft>
                <a:spcPts val="0"/>
              </a:spcAft>
              <a:buNone/>
            </a:pPr>
            <a:r>
              <a:rPr lang="en" sz="600">
                <a:solidFill>
                  <a:srgbClr val="666666"/>
                </a:solidFill>
              </a:rPr>
              <a:t>Image </a:t>
            </a:r>
            <a:r>
              <a:rPr lang="en" sz="600">
                <a:solidFill>
                  <a:srgbClr val="666666"/>
                </a:solidFill>
              </a:rPr>
              <a:t>© </a:t>
            </a:r>
            <a:r>
              <a:rPr lang="en" sz="600">
                <a:solidFill>
                  <a:srgbClr val="666666"/>
                </a:solidFill>
              </a:rPr>
              <a:t>Google MyMaps</a:t>
            </a:r>
            <a:endParaRPr sz="600">
              <a:solidFill>
                <a:srgbClr val="666666"/>
              </a:solidFill>
            </a:endParaRPr>
          </a:p>
        </p:txBody>
      </p:sp>
      <p:sp>
        <p:nvSpPr>
          <p:cNvPr id="121" name="Google Shape;121;p17"/>
          <p:cNvSpPr txBox="1"/>
          <p:nvPr/>
        </p:nvSpPr>
        <p:spPr>
          <a:xfrm>
            <a:off x="5992550" y="4140400"/>
            <a:ext cx="1365900" cy="138600"/>
          </a:xfrm>
          <a:prstGeom prst="rect">
            <a:avLst/>
          </a:prstGeom>
          <a:noFill/>
          <a:ln>
            <a:noFill/>
          </a:ln>
        </p:spPr>
        <p:txBody>
          <a:bodyPr anchorCtr="0" anchor="t" bIns="18275" lIns="18275" spcFirstLastPara="1" rIns="18275" wrap="square" tIns="27425">
            <a:spAutoFit/>
          </a:bodyPr>
          <a:lstStyle/>
          <a:p>
            <a:pPr indent="0" lvl="0" marL="0" rtl="0" algn="l">
              <a:spcBef>
                <a:spcPts val="0"/>
              </a:spcBef>
              <a:spcAft>
                <a:spcPts val="0"/>
              </a:spcAft>
              <a:buNone/>
            </a:pPr>
            <a:r>
              <a:rPr lang="en" sz="600">
                <a:solidFill>
                  <a:srgbClr val="666666"/>
                </a:solidFill>
              </a:rPr>
              <a:t>I</a:t>
            </a:r>
            <a:r>
              <a:rPr lang="en" sz="600">
                <a:solidFill>
                  <a:srgbClr val="666666"/>
                </a:solidFill>
              </a:rPr>
              <a:t>mage © </a:t>
            </a:r>
            <a:r>
              <a:rPr lang="en" sz="600">
                <a:solidFill>
                  <a:srgbClr val="666666"/>
                </a:solidFill>
              </a:rPr>
              <a:t>Google Street View</a:t>
            </a:r>
            <a:endParaRPr sz="600">
              <a:solidFill>
                <a:srgbClr val="666666"/>
              </a:solidFill>
            </a:endParaRPr>
          </a:p>
        </p:txBody>
      </p:sp>
      <p:sp>
        <p:nvSpPr>
          <p:cNvPr id="122" name="Google Shape;122;p17"/>
          <p:cNvSpPr txBox="1"/>
          <p:nvPr/>
        </p:nvSpPr>
        <p:spPr>
          <a:xfrm>
            <a:off x="5992550" y="2877575"/>
            <a:ext cx="1365900" cy="138600"/>
          </a:xfrm>
          <a:prstGeom prst="rect">
            <a:avLst/>
          </a:prstGeom>
          <a:noFill/>
          <a:ln>
            <a:noFill/>
          </a:ln>
        </p:spPr>
        <p:txBody>
          <a:bodyPr anchorCtr="0" anchor="t" bIns="18275" lIns="18275" spcFirstLastPara="1" rIns="18275" wrap="square" tIns="27425">
            <a:spAutoFit/>
          </a:bodyPr>
          <a:lstStyle/>
          <a:p>
            <a:pPr indent="0" lvl="0" marL="0" rtl="0" algn="l">
              <a:spcBef>
                <a:spcPts val="0"/>
              </a:spcBef>
              <a:spcAft>
                <a:spcPts val="0"/>
              </a:spcAft>
              <a:buNone/>
            </a:pPr>
            <a:r>
              <a:rPr lang="en" sz="600">
                <a:solidFill>
                  <a:srgbClr val="666666"/>
                </a:solidFill>
              </a:rPr>
              <a:t>Image </a:t>
            </a:r>
            <a:r>
              <a:rPr lang="en" sz="600">
                <a:solidFill>
                  <a:srgbClr val="666666"/>
                </a:solidFill>
              </a:rPr>
              <a:t>© </a:t>
            </a:r>
            <a:r>
              <a:rPr lang="en" sz="600">
                <a:solidFill>
                  <a:srgbClr val="666666"/>
                </a:solidFill>
              </a:rPr>
              <a:t>Green Schoolyards America</a:t>
            </a:r>
            <a:endParaRPr sz="600">
              <a:solidFill>
                <a:srgbClr val="666666"/>
              </a:solidFill>
            </a:endParaRPr>
          </a:p>
        </p:txBody>
      </p:sp>
      <p:sp>
        <p:nvSpPr>
          <p:cNvPr id="123" name="Google Shape;123;p17"/>
          <p:cNvSpPr txBox="1"/>
          <p:nvPr/>
        </p:nvSpPr>
        <p:spPr>
          <a:xfrm>
            <a:off x="5992550" y="5403225"/>
            <a:ext cx="1365900" cy="138600"/>
          </a:xfrm>
          <a:prstGeom prst="rect">
            <a:avLst/>
          </a:prstGeom>
          <a:noFill/>
          <a:ln>
            <a:noFill/>
          </a:ln>
        </p:spPr>
        <p:txBody>
          <a:bodyPr anchorCtr="0" anchor="b" bIns="18275" lIns="18275" spcFirstLastPara="1" rIns="18275" wrap="square" tIns="27425">
            <a:noAutofit/>
          </a:bodyPr>
          <a:lstStyle/>
          <a:p>
            <a:pPr indent="0" lvl="0" marL="0" rtl="0" algn="l">
              <a:spcBef>
                <a:spcPts val="0"/>
              </a:spcBef>
              <a:spcAft>
                <a:spcPts val="0"/>
              </a:spcAft>
              <a:buNone/>
            </a:pPr>
            <a:r>
              <a:rPr lang="en" sz="600">
                <a:solidFill>
                  <a:srgbClr val="666666"/>
                </a:solidFill>
              </a:rPr>
              <a:t>Image © Green Schoolyards America</a:t>
            </a:r>
            <a:endParaRPr sz="600">
              <a:solidFill>
                <a:srgbClr val="666666"/>
              </a:solidFill>
            </a:endParaRPr>
          </a:p>
        </p:txBody>
      </p:sp>
      <p:sp>
        <p:nvSpPr>
          <p:cNvPr id="124" name="Google Shape;124;p17"/>
          <p:cNvSpPr txBox="1"/>
          <p:nvPr/>
        </p:nvSpPr>
        <p:spPr>
          <a:xfrm rot="-2129438">
            <a:off x="1959652" y="2009485"/>
            <a:ext cx="5224694" cy="1292895"/>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200">
                <a:solidFill>
                  <a:srgbClr val="FF0000"/>
                </a:solidFill>
              </a:rPr>
              <a:t>EXAMPLE</a:t>
            </a:r>
            <a:endParaRPr sz="7200">
              <a:solidFill>
                <a:srgbClr val="FF0000"/>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